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9" r:id="rId3"/>
    <p:sldId id="311" r:id="rId4"/>
    <p:sldId id="302" r:id="rId5"/>
    <p:sldId id="306" r:id="rId6"/>
    <p:sldId id="304" r:id="rId7"/>
    <p:sldId id="307" r:id="rId8"/>
    <p:sldId id="308" r:id="rId9"/>
    <p:sldId id="309" r:id="rId10"/>
    <p:sldId id="310" r:id="rId11"/>
    <p:sldId id="305" r:id="rId12"/>
    <p:sldId id="299" r:id="rId13"/>
    <p:sldId id="290" r:id="rId14"/>
    <p:sldId id="296" r:id="rId15"/>
    <p:sldId id="313" r:id="rId16"/>
    <p:sldId id="312" r:id="rId17"/>
    <p:sldId id="257" r:id="rId18"/>
    <p:sldId id="281" r:id="rId19"/>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4DE3"/>
    <a:srgbClr val="ECECEC"/>
    <a:srgbClr val="3A3867"/>
    <a:srgbClr val="54CBB5"/>
    <a:srgbClr val="F9B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419" autoAdjust="0"/>
  </p:normalViewPr>
  <p:slideViewPr>
    <p:cSldViewPr>
      <p:cViewPr varScale="1">
        <p:scale>
          <a:sx n="90" d="100"/>
          <a:sy n="90" d="100"/>
        </p:scale>
        <p:origin x="732" y="8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A9BBD8-5A43-4DEB-8924-7FC50971A1DE}" type="datetimeFigureOut">
              <a:rPr lang="pt-BR" smtClean="0"/>
              <a:pPr/>
              <a:t>08/07/2021</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093A27-7D5B-40CE-B00E-EB99B74E8D00}"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i="1" dirty="0"/>
              <a:t>[Saudação]</a:t>
            </a:r>
          </a:p>
        </p:txBody>
      </p:sp>
      <p:sp>
        <p:nvSpPr>
          <p:cNvPr id="4" name="Espaço Reservado para Número de Slide 3"/>
          <p:cNvSpPr>
            <a:spLocks noGrp="1"/>
          </p:cNvSpPr>
          <p:nvPr>
            <p:ph type="sldNum" sz="quarter" idx="10"/>
          </p:nvPr>
        </p:nvSpPr>
        <p:spPr/>
        <p:txBody>
          <a:bodyPr/>
          <a:lstStyle/>
          <a:p>
            <a:fld id="{1C093A27-7D5B-40CE-B00E-EB99B74E8D00}" type="slidenum">
              <a:rPr lang="pt-BR" smtClean="0"/>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sz="1400" i="0" dirty="0"/>
              <a:t>Vamos</a:t>
            </a:r>
            <a:r>
              <a:rPr lang="pt-BR" sz="1400" i="0" baseline="0" dirty="0"/>
              <a:t> iniciar nossa conversa sobre talentos! Eu trouxe para vocês hoje 5 dicas de ouro para você que quer ter mais autoconhecimento e assertividade na hora de alcançar seus objetivos. Por que?</a:t>
            </a:r>
            <a:endParaRPr lang="pt-BR" sz="1400" i="0" dirty="0"/>
          </a:p>
        </p:txBody>
      </p:sp>
      <p:sp>
        <p:nvSpPr>
          <p:cNvPr id="4" name="Espaço Reservado para Número de Slide 3"/>
          <p:cNvSpPr>
            <a:spLocks noGrp="1"/>
          </p:cNvSpPr>
          <p:nvPr>
            <p:ph type="sldNum" sz="quarter" idx="10"/>
          </p:nvPr>
        </p:nvSpPr>
        <p:spPr/>
        <p:txBody>
          <a:bodyPr/>
          <a:lstStyle/>
          <a:p>
            <a:fld id="{1C093A27-7D5B-40CE-B00E-EB99B74E8D00}" type="slidenum">
              <a:rPr lang="pt-BR" smtClean="0"/>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sz="1400" i="0" dirty="0"/>
              <a:t>Vamos</a:t>
            </a:r>
            <a:r>
              <a:rPr lang="pt-BR" sz="1400" i="0" baseline="0" dirty="0"/>
              <a:t> iniciar nossa conversa sobre talentos! Eu trouxe para vocês hoje 5 dicas de ouro para você que quer ter mais autoconhecimento e assertividade na hora de alcançar seus objetivos. Por que?</a:t>
            </a:r>
            <a:endParaRPr lang="pt-BR" sz="1400" i="0" dirty="0"/>
          </a:p>
        </p:txBody>
      </p:sp>
      <p:sp>
        <p:nvSpPr>
          <p:cNvPr id="4" name="Espaço Reservado para Número de Slide 3"/>
          <p:cNvSpPr>
            <a:spLocks noGrp="1"/>
          </p:cNvSpPr>
          <p:nvPr>
            <p:ph type="sldNum" sz="quarter" idx="10"/>
          </p:nvPr>
        </p:nvSpPr>
        <p:spPr/>
        <p:txBody>
          <a:bodyPr/>
          <a:lstStyle/>
          <a:p>
            <a:fld id="{1C093A27-7D5B-40CE-B00E-EB99B74E8D00}" type="slidenum">
              <a:rPr lang="pt-BR" smtClean="0"/>
              <a:pPr/>
              <a:t>12</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a:t>Jung, um</a:t>
            </a:r>
            <a:r>
              <a:rPr lang="pt-BR" baseline="0" dirty="0"/>
              <a:t> dos maiores psicólogos que já existiu trouxe nessa frase tão simples a melhor explicação sobre a importância de olharmos para nós mesmos e identificarmos nossas características. Somos humanos e (ainda bem) vivemos em constante evolução, constante mudança, pois isso nos abre as mais diversas oportunidades na vida... Então você, aqui hoje, parabéns por dedicar este tempo ao seu próprio DESENVOLVIMENTO.</a:t>
            </a:r>
            <a:endParaRPr lang="pt-BR" dirty="0"/>
          </a:p>
        </p:txBody>
      </p:sp>
      <p:sp>
        <p:nvSpPr>
          <p:cNvPr id="4" name="Espaço Reservado para Número de Slide 3"/>
          <p:cNvSpPr>
            <a:spLocks noGrp="1"/>
          </p:cNvSpPr>
          <p:nvPr>
            <p:ph type="sldNum" sz="quarter" idx="10"/>
          </p:nvPr>
        </p:nvSpPr>
        <p:spPr/>
        <p:txBody>
          <a:bodyPr/>
          <a:lstStyle/>
          <a:p>
            <a:fld id="{1C093A27-7D5B-40CE-B00E-EB99B74E8D00}" type="slidenum">
              <a:rPr lang="pt-BR" smtClean="0"/>
              <a:pPr/>
              <a:t>16</a:t>
            </a:fld>
            <a:endParaRPr lang="pt-BR"/>
          </a:p>
        </p:txBody>
      </p:sp>
    </p:spTree>
    <p:extLst>
      <p:ext uri="{BB962C8B-B14F-4D97-AF65-F5344CB8AC3E}">
        <p14:creationId xmlns:p14="http://schemas.microsoft.com/office/powerpoint/2010/main" val="4017665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a:t>Jung, um</a:t>
            </a:r>
            <a:r>
              <a:rPr lang="pt-BR" baseline="0" dirty="0"/>
              <a:t> dos maiores psicólogos que já existiu trouxe nessa frase tão simples a melhor explicação sobre a importância de olharmos para nós mesmos e identificarmos nossas características. Somos humanos e (ainda bem) vivemos em constante evolução, constante mudança, pois isso nos abre as mais diversas oportunidades na vida... Então você, aqui hoje, parabéns por dedicar este tempo ao seu próprio DESENVOLVIMENTO.</a:t>
            </a:r>
            <a:endParaRPr lang="pt-BR" dirty="0"/>
          </a:p>
        </p:txBody>
      </p:sp>
      <p:sp>
        <p:nvSpPr>
          <p:cNvPr id="4" name="Espaço Reservado para Número de Slide 3"/>
          <p:cNvSpPr>
            <a:spLocks noGrp="1"/>
          </p:cNvSpPr>
          <p:nvPr>
            <p:ph type="sldNum" sz="quarter" idx="10"/>
          </p:nvPr>
        </p:nvSpPr>
        <p:spPr/>
        <p:txBody>
          <a:bodyPr/>
          <a:lstStyle/>
          <a:p>
            <a:fld id="{1C093A27-7D5B-40CE-B00E-EB99B74E8D00}" type="slidenum">
              <a:rPr lang="pt-BR" smtClean="0"/>
              <a:pPr/>
              <a:t>17</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Imagem 6" descr="2.png"/>
          <p:cNvPicPr>
            <a:picLocks noChangeAspect="1"/>
          </p:cNvPicPr>
          <p:nvPr userDrawn="1"/>
        </p:nvPicPr>
        <p:blipFill>
          <a:blip r:embed="rId2" cstate="print"/>
          <a:stretch>
            <a:fillRect/>
          </a:stretch>
        </p:blipFill>
        <p:spPr>
          <a:xfrm>
            <a:off x="0" y="0"/>
            <a:ext cx="9144000" cy="5143500"/>
          </a:xfrm>
          <a:prstGeom prst="rect">
            <a:avLst/>
          </a:prstGeom>
        </p:spPr>
      </p:pic>
      <p:sp>
        <p:nvSpPr>
          <p:cNvPr id="5" name="Espaço Reservado para Rodapé 4"/>
          <p:cNvSpPr>
            <a:spLocks noGrp="1"/>
          </p:cNvSpPr>
          <p:nvPr>
            <p:ph type="ftr" sz="quarter" idx="11"/>
          </p:nvPr>
        </p:nvSpPr>
        <p:spPr>
          <a:xfrm>
            <a:off x="3124200" y="4767263"/>
            <a:ext cx="2895600" cy="27384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descr="3.png"/>
          <p:cNvPicPr>
            <a:picLocks noChangeAspect="1"/>
          </p:cNvPicPr>
          <p:nvPr userDrawn="1"/>
        </p:nvPicPr>
        <p:blipFill>
          <a:blip r:embed="rId2" cstate="print"/>
          <a:stretch>
            <a:fillRect/>
          </a:stretch>
        </p:blipFill>
        <p:spPr>
          <a:xfrm>
            <a:off x="0" y="0"/>
            <a:ext cx="9144000" cy="5143500"/>
          </a:xfrm>
          <a:prstGeom prst="rect">
            <a:avLst/>
          </a:prstGeom>
        </p:spPr>
      </p:pic>
      <p:sp>
        <p:nvSpPr>
          <p:cNvPr id="5" name="Espaço Reservado para Rodapé 4"/>
          <p:cNvSpPr>
            <a:spLocks noGrp="1"/>
          </p:cNvSpPr>
          <p:nvPr>
            <p:ph type="ftr" sz="quarter" idx="11"/>
          </p:nvPr>
        </p:nvSpPr>
        <p:spPr>
          <a:xfrm>
            <a:off x="3124200" y="4767263"/>
            <a:ext cx="2895600" cy="27384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pic>
        <p:nvPicPr>
          <p:cNvPr id="7" name="Imagem 6" descr="4.png"/>
          <p:cNvPicPr>
            <a:picLocks noChangeAspect="1"/>
          </p:cNvPicPr>
          <p:nvPr userDrawn="1"/>
        </p:nvPicPr>
        <p:blipFill>
          <a:blip r:embed="rId2" cstate="print"/>
          <a:stretch>
            <a:fillRect/>
          </a:stretch>
        </p:blipFill>
        <p:spPr>
          <a:xfrm>
            <a:off x="0" y="0"/>
            <a:ext cx="9144000" cy="5143500"/>
          </a:xfrm>
          <a:prstGeom prst="rect">
            <a:avLst/>
          </a:prstGeom>
        </p:spPr>
      </p:pic>
      <p:sp>
        <p:nvSpPr>
          <p:cNvPr id="5" name="Espaço Reservado para Rodapé 4"/>
          <p:cNvSpPr>
            <a:spLocks noGrp="1"/>
          </p:cNvSpPr>
          <p:nvPr>
            <p:ph type="ftr" sz="quarter" idx="11"/>
          </p:nvPr>
        </p:nvSpPr>
        <p:spPr>
          <a:xfrm>
            <a:off x="3124200" y="4767263"/>
            <a:ext cx="2895600" cy="27384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pic>
        <p:nvPicPr>
          <p:cNvPr id="8" name="Imagem 7" descr="5.png"/>
          <p:cNvPicPr>
            <a:picLocks noChangeAspect="1"/>
          </p:cNvPicPr>
          <p:nvPr userDrawn="1"/>
        </p:nvPicPr>
        <p:blipFill>
          <a:blip r:embed="rId2" cstate="print"/>
          <a:stretch>
            <a:fillRect/>
          </a:stretch>
        </p:blipFill>
        <p:spPr>
          <a:xfrm>
            <a:off x="0" y="0"/>
            <a:ext cx="9144000" cy="5143500"/>
          </a:xfrm>
          <a:prstGeom prst="rect">
            <a:avLst/>
          </a:prstGeom>
        </p:spPr>
      </p:pic>
      <p:sp>
        <p:nvSpPr>
          <p:cNvPr id="6" name="Espaço Reservado para Rodapé 5"/>
          <p:cNvSpPr>
            <a:spLocks noGrp="1"/>
          </p:cNvSpPr>
          <p:nvPr>
            <p:ph type="ftr" sz="quarter" idx="11"/>
          </p:nvPr>
        </p:nvSpPr>
        <p:spPr>
          <a:xfrm>
            <a:off x="3124200" y="4767263"/>
            <a:ext cx="2895600" cy="27384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pic>
        <p:nvPicPr>
          <p:cNvPr id="10" name="Imagem 9" descr="6.png"/>
          <p:cNvPicPr>
            <a:picLocks noChangeAspect="1"/>
          </p:cNvPicPr>
          <p:nvPr userDrawn="1"/>
        </p:nvPicPr>
        <p:blipFill>
          <a:blip r:embed="rId2" cstate="print"/>
          <a:stretch>
            <a:fillRect/>
          </a:stretch>
        </p:blipFill>
        <p:spPr>
          <a:xfrm>
            <a:off x="0" y="0"/>
            <a:ext cx="9144000" cy="5143500"/>
          </a:xfrm>
          <a:prstGeom prst="rect">
            <a:avLst/>
          </a:prstGeom>
        </p:spPr>
      </p:pic>
      <p:sp>
        <p:nvSpPr>
          <p:cNvPr id="8" name="Espaço Reservado para Rodapé 7"/>
          <p:cNvSpPr>
            <a:spLocks noGrp="1"/>
          </p:cNvSpPr>
          <p:nvPr>
            <p:ph type="ftr" sz="quarter" idx="11"/>
          </p:nvPr>
        </p:nvSpPr>
        <p:spPr>
          <a:xfrm>
            <a:off x="3124200" y="4767263"/>
            <a:ext cx="2895600" cy="273844"/>
          </a:xfrm>
          <a:prstGeom prst="rect">
            <a:avLst/>
          </a:prstGeom>
        </p:spPr>
        <p:txBody>
          <a:bodyPr/>
          <a:lstStyle/>
          <a:p>
            <a:endParaRPr lang="pt-BR"/>
          </a:p>
        </p:txBody>
      </p:sp>
      <p:sp>
        <p:nvSpPr>
          <p:cNvPr id="9" name="Espaço Reservado para Número de Slide 8"/>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pic>
        <p:nvPicPr>
          <p:cNvPr id="6" name="Imagem 5" descr="7.png"/>
          <p:cNvPicPr>
            <a:picLocks noChangeAspect="1"/>
          </p:cNvPicPr>
          <p:nvPr userDrawn="1"/>
        </p:nvPicPr>
        <p:blipFill>
          <a:blip r:embed="rId2" cstate="print"/>
          <a:stretch>
            <a:fillRect/>
          </a:stretch>
        </p:blipFill>
        <p:spPr>
          <a:xfrm>
            <a:off x="0" y="0"/>
            <a:ext cx="9144000" cy="5143500"/>
          </a:xfrm>
          <a:prstGeom prst="rect">
            <a:avLst/>
          </a:prstGeom>
        </p:spPr>
      </p:pic>
      <p:sp>
        <p:nvSpPr>
          <p:cNvPr id="4" name="Espaço Reservado para Rodapé 3"/>
          <p:cNvSpPr>
            <a:spLocks noGrp="1"/>
          </p:cNvSpPr>
          <p:nvPr>
            <p:ph type="ftr" sz="quarter" idx="11"/>
          </p:nvPr>
        </p:nvSpPr>
        <p:spPr>
          <a:xfrm>
            <a:off x="3124200" y="4767263"/>
            <a:ext cx="2895600" cy="273844"/>
          </a:xfrm>
          <a:prstGeom prst="rect">
            <a:avLst/>
          </a:prstGeom>
        </p:spPr>
        <p:txBody>
          <a:bodyPr/>
          <a:lstStyle/>
          <a:p>
            <a:endParaRPr lang="pt-BR"/>
          </a:p>
        </p:txBody>
      </p:sp>
      <p:sp>
        <p:nvSpPr>
          <p:cNvPr id="5" name="Espaço Reservado para Número de Slide 4"/>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6" name="Imagem 5" descr="8.png"/>
          <p:cNvPicPr>
            <a:picLocks noChangeAspect="1"/>
          </p:cNvPicPr>
          <p:nvPr userDrawn="1"/>
        </p:nvPicPr>
        <p:blipFill>
          <a:blip r:embed="rId2" cstate="print"/>
          <a:stretch>
            <a:fillRect/>
          </a:stretch>
        </p:blipFill>
        <p:spPr>
          <a:xfrm>
            <a:off x="0" y="0"/>
            <a:ext cx="9144000" cy="5143500"/>
          </a:xfrm>
          <a:prstGeom prst="rect">
            <a:avLst/>
          </a:prstGeom>
        </p:spPr>
      </p:pic>
      <p:sp>
        <p:nvSpPr>
          <p:cNvPr id="3" name="Espaço Reservado para Rodapé 2"/>
          <p:cNvSpPr>
            <a:spLocks noGrp="1"/>
          </p:cNvSpPr>
          <p:nvPr>
            <p:ph type="ftr" sz="quarter" idx="11"/>
          </p:nvPr>
        </p:nvSpPr>
        <p:spPr>
          <a:xfrm>
            <a:off x="3124200" y="4767263"/>
            <a:ext cx="2895600" cy="273844"/>
          </a:xfrm>
          <a:prstGeom prst="rect">
            <a:avLst/>
          </a:prstGeom>
        </p:spPr>
        <p:txBody>
          <a:bodyPr/>
          <a:lstStyle/>
          <a:p>
            <a:endParaRPr lang="pt-BR"/>
          </a:p>
        </p:txBody>
      </p:sp>
      <p:sp>
        <p:nvSpPr>
          <p:cNvPr id="4" name="Espaço Reservado para Número de Slide 3"/>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údo com Legenda">
    <p:spTree>
      <p:nvGrpSpPr>
        <p:cNvPr id="1" name=""/>
        <p:cNvGrpSpPr/>
        <p:nvPr/>
      </p:nvGrpSpPr>
      <p:grpSpPr>
        <a:xfrm>
          <a:off x="0" y="0"/>
          <a:ext cx="0" cy="0"/>
          <a:chOff x="0" y="0"/>
          <a:chExt cx="0" cy="0"/>
        </a:xfrm>
      </p:grpSpPr>
      <p:pic>
        <p:nvPicPr>
          <p:cNvPr id="8" name="Imagem 7" descr="9.png"/>
          <p:cNvPicPr>
            <a:picLocks noChangeAspect="1"/>
          </p:cNvPicPr>
          <p:nvPr userDrawn="1"/>
        </p:nvPicPr>
        <p:blipFill>
          <a:blip r:embed="rId2" cstate="print"/>
          <a:stretch>
            <a:fillRect/>
          </a:stretch>
        </p:blipFill>
        <p:spPr>
          <a:xfrm>
            <a:off x="0" y="0"/>
            <a:ext cx="9144000" cy="5143500"/>
          </a:xfrm>
          <a:prstGeom prst="rect">
            <a:avLst/>
          </a:prstGeom>
        </p:spPr>
      </p:pic>
      <p:sp>
        <p:nvSpPr>
          <p:cNvPr id="6" name="Espaço Reservado para Rodapé 5"/>
          <p:cNvSpPr>
            <a:spLocks noGrp="1"/>
          </p:cNvSpPr>
          <p:nvPr>
            <p:ph type="ftr" sz="quarter" idx="11"/>
          </p:nvPr>
        </p:nvSpPr>
        <p:spPr>
          <a:xfrm>
            <a:off x="3124200" y="4767263"/>
            <a:ext cx="2895600" cy="27384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6" name="Espaço Reservado para Rodapé 5"/>
          <p:cNvSpPr>
            <a:spLocks noGrp="1"/>
          </p:cNvSpPr>
          <p:nvPr>
            <p:ph type="ftr" sz="quarter" idx="11"/>
          </p:nvPr>
        </p:nvSpPr>
        <p:spPr>
          <a:xfrm>
            <a:off x="3124200" y="4767263"/>
            <a:ext cx="2895600" cy="27384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pic>
        <p:nvPicPr>
          <p:cNvPr id="8" name="Imagem 7" descr="10 Final.png"/>
          <p:cNvPicPr>
            <a:picLocks noChangeAspect="1"/>
          </p:cNvPicPr>
          <p:nvPr userDrawn="1"/>
        </p:nvPicPr>
        <p:blipFill>
          <a:blip r:embed="rId2" cstate="print"/>
          <a:stretch>
            <a:fillRect/>
          </a:stretch>
        </p:blipFill>
        <p:spPr>
          <a:xfrm>
            <a:off x="0" y="0"/>
            <a:ext cx="9144000" cy="51435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sp>
        <p:nvSpPr>
          <p:cNvPr id="5" name="Espaço Reservado para Rodapé 4"/>
          <p:cNvSpPr>
            <a:spLocks noGrp="1"/>
          </p:cNvSpPr>
          <p:nvPr>
            <p:ph type="ftr" sz="quarter" idx="11"/>
          </p:nvPr>
        </p:nvSpPr>
        <p:spPr>
          <a:xfrm>
            <a:off x="3124200" y="4767263"/>
            <a:ext cx="2895600" cy="27384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4767263"/>
            <a:ext cx="2133600" cy="273844"/>
          </a:xfrm>
          <a:prstGeom prst="rect">
            <a:avLst/>
          </a:prstGeom>
        </p:spPr>
        <p:txBody>
          <a:bodyPr/>
          <a:lstStyle/>
          <a:p>
            <a:fld id="{6BEA4177-F3E7-4134-A651-6835F4F0A334}" type="slidenum">
              <a:rPr lang="pt-BR" smtClean="0"/>
              <a:pPr/>
              <a:t>‹nº›</a:t>
            </a:fld>
            <a:endParaRPr lang="pt-BR"/>
          </a:p>
        </p:txBody>
      </p:sp>
      <p:pic>
        <p:nvPicPr>
          <p:cNvPr id="52228" name="Picture 4" descr="C:\Users\Lílian\Downloads\Cópia de Apresentação Comercial IMPULSE • Lilian Rodrigues (2).png"/>
          <p:cNvPicPr>
            <a:picLocks noChangeAspect="1" noChangeArrowheads="1"/>
          </p:cNvPicPr>
          <p:nvPr userDrawn="1"/>
        </p:nvPicPr>
        <p:blipFill>
          <a:blip r:embed="rId2" cstate="print"/>
          <a:srcRect/>
          <a:stretch>
            <a:fillRect/>
          </a:stretch>
        </p:blipFill>
        <p:spPr bwMode="auto">
          <a:xfrm>
            <a:off x="0" y="0"/>
            <a:ext cx="9144000" cy="5143500"/>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descr="1 Capa.png"/>
          <p:cNvPicPr>
            <a:picLocks noChangeAspect="1"/>
          </p:cNvPicPr>
          <p:nvPr userDrawn="1"/>
        </p:nvPicPr>
        <p:blipFill>
          <a:blip r:embed="rId13" cstate="print"/>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2.pn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de cantos arredondados 15"/>
          <p:cNvSpPr/>
          <p:nvPr/>
        </p:nvSpPr>
        <p:spPr>
          <a:xfrm>
            <a:off x="434480" y="1275604"/>
            <a:ext cx="2265312" cy="600165"/>
          </a:xfrm>
          <a:prstGeom prst="roundRect">
            <a:avLst/>
          </a:prstGeom>
          <a:solidFill>
            <a:srgbClr val="954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p:cNvSpPr/>
          <p:nvPr/>
        </p:nvSpPr>
        <p:spPr>
          <a:xfrm>
            <a:off x="372660" y="675441"/>
            <a:ext cx="6552728" cy="1200329"/>
          </a:xfrm>
          <a:prstGeom prst="rect">
            <a:avLst/>
          </a:prstGeom>
        </p:spPr>
        <p:txBody>
          <a:bodyPr wrap="square">
            <a:spAutoFit/>
          </a:bodyPr>
          <a:lstStyle/>
          <a:p>
            <a:r>
              <a:rPr lang="pt-BR" sz="3600" b="1" dirty="0">
                <a:solidFill>
                  <a:srgbClr val="954DE3"/>
                </a:solidFill>
              </a:rPr>
              <a:t>O que fazer para ser um </a:t>
            </a:r>
            <a:r>
              <a:rPr lang="pt-BR" sz="3600" b="1" dirty="0">
                <a:solidFill>
                  <a:schemeClr val="bg1"/>
                </a:solidFill>
              </a:rPr>
              <a:t>profissional</a:t>
            </a:r>
          </a:p>
        </p:txBody>
      </p:sp>
      <p:sp>
        <p:nvSpPr>
          <p:cNvPr id="19" name="CaixaDeTexto 18"/>
          <p:cNvSpPr txBox="1"/>
          <p:nvPr/>
        </p:nvSpPr>
        <p:spPr>
          <a:xfrm>
            <a:off x="1187624" y="1275606"/>
            <a:ext cx="6199465" cy="3046988"/>
          </a:xfrm>
          <a:prstGeom prst="rect">
            <a:avLst/>
          </a:prstGeom>
          <a:noFill/>
        </p:spPr>
        <p:txBody>
          <a:bodyPr wrap="square" rtlCol="0">
            <a:spAutoFit/>
          </a:bodyPr>
          <a:lstStyle/>
          <a:p>
            <a:pPr algn="r"/>
            <a:r>
              <a:rPr lang="pt-BR" sz="9600" dirty="0">
                <a:solidFill>
                  <a:srgbClr val="954DE3"/>
                </a:solidFill>
                <a:latin typeface="Aharoni" pitchFamily="2" charset="-79"/>
                <a:cs typeface="Aharoni" pitchFamily="2" charset="-79"/>
              </a:rPr>
              <a:t>MUL</a:t>
            </a:r>
            <a:r>
              <a:rPr lang="pt-BR" sz="9600" dirty="0">
                <a:solidFill>
                  <a:schemeClr val="bg1"/>
                </a:solidFill>
                <a:latin typeface="Aharoni" pitchFamily="2" charset="-79"/>
                <a:cs typeface="Aharoni" pitchFamily="2" charset="-79"/>
              </a:rPr>
              <a:t>TI</a:t>
            </a:r>
          </a:p>
          <a:p>
            <a:pPr algn="r"/>
            <a:r>
              <a:rPr lang="pt-BR" sz="9600" dirty="0">
                <a:solidFill>
                  <a:srgbClr val="954DE3"/>
                </a:solidFill>
                <a:latin typeface="Aharoni" pitchFamily="2" charset="-79"/>
                <a:cs typeface="Aharoni" pitchFamily="2" charset="-79"/>
              </a:rPr>
              <a:t>CARREIR</a:t>
            </a:r>
            <a:r>
              <a:rPr lang="pt-BR" sz="9600" dirty="0">
                <a:solidFill>
                  <a:schemeClr val="bg1"/>
                </a:solidFill>
                <a:latin typeface="Aharoni" pitchFamily="2" charset="-79"/>
                <a:cs typeface="Aharoni" pitchFamily="2" charset="-79"/>
              </a:rPr>
              <a:t>A</a:t>
            </a:r>
          </a:p>
        </p:txBody>
      </p:sp>
      <p:pic>
        <p:nvPicPr>
          <p:cNvPr id="20" name="Picture 2" descr="Resultado de imagem para bne logo"/>
          <p:cNvPicPr>
            <a:picLocks noChangeAspect="1" noChangeArrowheads="1"/>
          </p:cNvPicPr>
          <p:nvPr/>
        </p:nvPicPr>
        <p:blipFill>
          <a:blip r:embed="rId3" cstate="print"/>
          <a:srcRect/>
          <a:stretch>
            <a:fillRect/>
          </a:stretch>
        </p:blipFill>
        <p:spPr bwMode="auto">
          <a:xfrm>
            <a:off x="179512" y="195486"/>
            <a:ext cx="864096" cy="4524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200"/>
                                  </p:iterate>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2401"/>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m para bne logo"/>
          <p:cNvPicPr>
            <a:picLocks noChangeAspect="1" noChangeArrowheads="1"/>
          </p:cNvPicPr>
          <p:nvPr/>
        </p:nvPicPr>
        <p:blipFill>
          <a:blip r:embed="rId2" cstate="print"/>
          <a:srcRect/>
          <a:stretch>
            <a:fillRect/>
          </a:stretch>
        </p:blipFill>
        <p:spPr bwMode="auto">
          <a:xfrm>
            <a:off x="179512" y="195486"/>
            <a:ext cx="864096" cy="452494"/>
          </a:xfrm>
          <a:prstGeom prst="rect">
            <a:avLst/>
          </a:prstGeom>
          <a:noFill/>
        </p:spPr>
      </p:pic>
      <p:sp>
        <p:nvSpPr>
          <p:cNvPr id="49154" name="AutoShape 2"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56" name="AutoShape 4"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58" name="AutoShape 6"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72" name="AutoShape 20" descr="Free Opened Book, Download Free Opened Book png images, Free ClipArts on  Clipart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74" name="AutoShape 22" descr="Free Opened Book, Download Free Opened Book png images, Free ClipArts on  Clipart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9" name="Retângulo 18">
            <a:extLst>
              <a:ext uri="{FF2B5EF4-FFF2-40B4-BE49-F238E27FC236}">
                <a16:creationId xmlns:a16="http://schemas.microsoft.com/office/drawing/2014/main" id="{B8339888-D131-42F3-B2A7-DB81352E1CB0}"/>
              </a:ext>
            </a:extLst>
          </p:cNvPr>
          <p:cNvSpPr/>
          <p:nvPr/>
        </p:nvSpPr>
        <p:spPr>
          <a:xfrm>
            <a:off x="827584" y="1059582"/>
            <a:ext cx="8424936" cy="769441"/>
          </a:xfrm>
          <a:prstGeom prst="rect">
            <a:avLst/>
          </a:prstGeom>
        </p:spPr>
        <p:txBody>
          <a:bodyPr wrap="square">
            <a:spAutoFit/>
          </a:bodyPr>
          <a:lstStyle/>
          <a:p>
            <a:r>
              <a:rPr lang="pt-BR" sz="4400" b="1" dirty="0">
                <a:solidFill>
                  <a:srgbClr val="954DE3"/>
                </a:solidFill>
              </a:rPr>
              <a:t>O QUE É?</a:t>
            </a:r>
            <a:endParaRPr lang="pt-BR" sz="4400" b="1" dirty="0">
              <a:solidFill>
                <a:schemeClr val="bg1"/>
              </a:solidFill>
            </a:endParaRPr>
          </a:p>
        </p:txBody>
      </p:sp>
      <p:sp>
        <p:nvSpPr>
          <p:cNvPr id="20" name="Retângulo 19">
            <a:extLst>
              <a:ext uri="{FF2B5EF4-FFF2-40B4-BE49-F238E27FC236}">
                <a16:creationId xmlns:a16="http://schemas.microsoft.com/office/drawing/2014/main" id="{4B83ED79-5F64-4F4A-A4BA-B00A0A97BE18}"/>
              </a:ext>
            </a:extLst>
          </p:cNvPr>
          <p:cNvSpPr/>
          <p:nvPr/>
        </p:nvSpPr>
        <p:spPr>
          <a:xfrm>
            <a:off x="1259632" y="1771042"/>
            <a:ext cx="7200800" cy="1563377"/>
          </a:xfrm>
          <a:prstGeom prst="rect">
            <a:avLst/>
          </a:prstGeom>
        </p:spPr>
        <p:txBody>
          <a:bodyPr wrap="square">
            <a:spAutoFit/>
          </a:bodyPr>
          <a:lstStyle/>
          <a:p>
            <a:pPr>
              <a:lnSpc>
                <a:spcPct val="150000"/>
              </a:lnSpc>
            </a:pPr>
            <a:r>
              <a:rPr lang="pt-BR" sz="2200" dirty="0">
                <a:solidFill>
                  <a:schemeClr val="tx1">
                    <a:lumMod val="50000"/>
                    <a:lumOff val="50000"/>
                  </a:schemeClr>
                </a:solidFill>
              </a:rPr>
              <a:t>CLT + Empreender</a:t>
            </a:r>
          </a:p>
          <a:p>
            <a:pPr>
              <a:lnSpc>
                <a:spcPct val="150000"/>
              </a:lnSpc>
            </a:pPr>
            <a:r>
              <a:rPr lang="pt-BR" sz="2200" dirty="0">
                <a:solidFill>
                  <a:schemeClr val="tx1">
                    <a:lumMod val="50000"/>
                    <a:lumOff val="50000"/>
                  </a:schemeClr>
                </a:solidFill>
              </a:rPr>
              <a:t>CLT + CLT (áreas distintas ou correlatas)</a:t>
            </a:r>
          </a:p>
          <a:p>
            <a:pPr>
              <a:lnSpc>
                <a:spcPct val="150000"/>
              </a:lnSpc>
            </a:pPr>
            <a:r>
              <a:rPr lang="pt-BR" sz="2200" dirty="0">
                <a:solidFill>
                  <a:schemeClr val="tx1">
                    <a:lumMod val="50000"/>
                    <a:lumOff val="50000"/>
                  </a:schemeClr>
                </a:solidFill>
              </a:rPr>
              <a:t>Empreender + Empreender (áreas distintas ou correlatas)</a:t>
            </a:r>
          </a:p>
        </p:txBody>
      </p:sp>
      <p:pic>
        <p:nvPicPr>
          <p:cNvPr id="21" name="Imagem 20" descr="B2.png">
            <a:extLst>
              <a:ext uri="{FF2B5EF4-FFF2-40B4-BE49-F238E27FC236}">
                <a16:creationId xmlns:a16="http://schemas.microsoft.com/office/drawing/2014/main" id="{8460F4D0-E989-46FF-B604-EB8114FFFFEC}"/>
              </a:ext>
            </a:extLst>
          </p:cNvPr>
          <p:cNvPicPr>
            <a:picLocks noChangeAspect="1"/>
          </p:cNvPicPr>
          <p:nvPr/>
        </p:nvPicPr>
        <p:blipFill>
          <a:blip r:embed="rId3" cstate="print"/>
          <a:srcRect l="74412" b="17347"/>
          <a:stretch>
            <a:fillRect/>
          </a:stretch>
        </p:blipFill>
        <p:spPr>
          <a:xfrm>
            <a:off x="957542" y="1915058"/>
            <a:ext cx="316148" cy="360000"/>
          </a:xfrm>
          <a:prstGeom prst="rect">
            <a:avLst/>
          </a:prstGeom>
        </p:spPr>
      </p:pic>
      <p:pic>
        <p:nvPicPr>
          <p:cNvPr id="22" name="Imagem 21" descr="B2.png">
            <a:extLst>
              <a:ext uri="{FF2B5EF4-FFF2-40B4-BE49-F238E27FC236}">
                <a16:creationId xmlns:a16="http://schemas.microsoft.com/office/drawing/2014/main" id="{BA5B7DA9-4F40-4954-A423-3D49D3A828B3}"/>
              </a:ext>
            </a:extLst>
          </p:cNvPr>
          <p:cNvPicPr>
            <a:picLocks noChangeAspect="1"/>
          </p:cNvPicPr>
          <p:nvPr/>
        </p:nvPicPr>
        <p:blipFill>
          <a:blip r:embed="rId3" cstate="print"/>
          <a:srcRect l="74412" b="17347"/>
          <a:stretch>
            <a:fillRect/>
          </a:stretch>
        </p:blipFill>
        <p:spPr>
          <a:xfrm>
            <a:off x="957542" y="2419114"/>
            <a:ext cx="316148" cy="360000"/>
          </a:xfrm>
          <a:prstGeom prst="rect">
            <a:avLst/>
          </a:prstGeom>
        </p:spPr>
      </p:pic>
      <p:pic>
        <p:nvPicPr>
          <p:cNvPr id="23" name="Imagem 22" descr="B2.png">
            <a:extLst>
              <a:ext uri="{FF2B5EF4-FFF2-40B4-BE49-F238E27FC236}">
                <a16:creationId xmlns:a16="http://schemas.microsoft.com/office/drawing/2014/main" id="{43560FBB-5852-4FF0-B288-65C8CBFC316A}"/>
              </a:ext>
            </a:extLst>
          </p:cNvPr>
          <p:cNvPicPr>
            <a:picLocks noChangeAspect="1"/>
          </p:cNvPicPr>
          <p:nvPr/>
        </p:nvPicPr>
        <p:blipFill>
          <a:blip r:embed="rId3" cstate="print"/>
          <a:srcRect l="74412" b="17347"/>
          <a:stretch>
            <a:fillRect/>
          </a:stretch>
        </p:blipFill>
        <p:spPr>
          <a:xfrm>
            <a:off x="971600" y="2923170"/>
            <a:ext cx="316148" cy="360000"/>
          </a:xfrm>
          <a:prstGeom prst="rect">
            <a:avLst/>
          </a:prstGeom>
        </p:spPr>
      </p:pic>
      <p:sp>
        <p:nvSpPr>
          <p:cNvPr id="27" name="Retângulo 26">
            <a:extLst>
              <a:ext uri="{FF2B5EF4-FFF2-40B4-BE49-F238E27FC236}">
                <a16:creationId xmlns:a16="http://schemas.microsoft.com/office/drawing/2014/main" id="{389B7D3E-BF70-426C-B640-5B61109E1306}"/>
              </a:ext>
            </a:extLst>
          </p:cNvPr>
          <p:cNvSpPr/>
          <p:nvPr/>
        </p:nvSpPr>
        <p:spPr>
          <a:xfrm>
            <a:off x="926008" y="3753491"/>
            <a:ext cx="7488832" cy="584775"/>
          </a:xfrm>
          <a:prstGeom prst="rect">
            <a:avLst/>
          </a:prstGeom>
        </p:spPr>
        <p:txBody>
          <a:bodyPr wrap="square">
            <a:spAutoFit/>
          </a:bodyPr>
          <a:lstStyle/>
          <a:p>
            <a:pPr algn="r"/>
            <a:r>
              <a:rPr lang="pt-BR" sz="3200" b="1" dirty="0">
                <a:solidFill>
                  <a:schemeClr val="bg1">
                    <a:lumMod val="50000"/>
                  </a:schemeClr>
                </a:solidFill>
              </a:rPr>
              <a:t>São  papeis diferente!</a:t>
            </a:r>
          </a:p>
        </p:txBody>
      </p:sp>
    </p:spTree>
    <p:extLst>
      <p:ext uri="{BB962C8B-B14F-4D97-AF65-F5344CB8AC3E}">
        <p14:creationId xmlns:p14="http://schemas.microsoft.com/office/powerpoint/2010/main" val="88811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6B4BC84-D814-4310-80BC-F5EAE508869C}"/>
              </a:ext>
            </a:extLst>
          </p:cNvPr>
          <p:cNvSpPr/>
          <p:nvPr/>
        </p:nvSpPr>
        <p:spPr>
          <a:xfrm>
            <a:off x="251520" y="911289"/>
            <a:ext cx="4283968" cy="83099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srgbClr val="954DE3"/>
                </a:solidFill>
                <a:effectLst/>
                <a:uLnTx/>
                <a:uFillTx/>
                <a:latin typeface="Calibri"/>
                <a:ea typeface="+mn-ea"/>
                <a:cs typeface="+mn-cs"/>
              </a:rPr>
              <a:t>Olá!</a:t>
            </a:r>
          </a:p>
        </p:txBody>
      </p:sp>
      <p:sp>
        <p:nvSpPr>
          <p:cNvPr id="3" name="Retângulo 2">
            <a:extLst>
              <a:ext uri="{FF2B5EF4-FFF2-40B4-BE49-F238E27FC236}">
                <a16:creationId xmlns:a16="http://schemas.microsoft.com/office/drawing/2014/main" id="{51AB9889-40FF-409F-8A25-B3B4E1055F86}"/>
              </a:ext>
            </a:extLst>
          </p:cNvPr>
          <p:cNvSpPr/>
          <p:nvPr/>
        </p:nvSpPr>
        <p:spPr>
          <a:xfrm>
            <a:off x="251520" y="1923678"/>
            <a:ext cx="4824536"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Esposa, a mais velha de 4 irmãos, 2 sobrinhos lindos e pais que são meu exemplo de vida.</a:t>
            </a:r>
          </a:p>
        </p:txBody>
      </p:sp>
      <p:pic>
        <p:nvPicPr>
          <p:cNvPr id="4" name="Imagem 3">
            <a:extLst>
              <a:ext uri="{FF2B5EF4-FFF2-40B4-BE49-F238E27FC236}">
                <a16:creationId xmlns:a16="http://schemas.microsoft.com/office/drawing/2014/main" id="{07717791-552E-402F-9DE9-53D4D002141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059" b="19779"/>
          <a:stretch/>
        </p:blipFill>
        <p:spPr>
          <a:xfrm rot="350613">
            <a:off x="5735604" y="156114"/>
            <a:ext cx="3158620" cy="1801178"/>
          </a:xfrm>
          <a:prstGeom prst="rect">
            <a:avLst/>
          </a:prstGeom>
          <a:ln>
            <a:noFill/>
          </a:ln>
          <a:effectLst>
            <a:outerShdw blurRad="50800" dist="38100" dir="2700000" algn="tl" rotWithShape="0">
              <a:prstClr val="black">
                <a:alpha val="40000"/>
              </a:prstClr>
            </a:outerShdw>
          </a:effectLst>
        </p:spPr>
      </p:pic>
      <p:sp>
        <p:nvSpPr>
          <p:cNvPr id="5" name="Retângulo 4">
            <a:extLst>
              <a:ext uri="{FF2B5EF4-FFF2-40B4-BE49-F238E27FC236}">
                <a16:creationId xmlns:a16="http://schemas.microsoft.com/office/drawing/2014/main" id="{8F904905-A42A-4F0E-A77F-C0796F4B3CA2}"/>
              </a:ext>
            </a:extLst>
          </p:cNvPr>
          <p:cNvSpPr/>
          <p:nvPr/>
        </p:nvSpPr>
        <p:spPr>
          <a:xfrm>
            <a:off x="251520" y="2851532"/>
            <a:ext cx="4824536"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Natural de Sorocaba/SP, morei em Curitiba/PR por 15 anos e há 8 meses estou em Castro/PR.</a:t>
            </a:r>
          </a:p>
        </p:txBody>
      </p:sp>
      <p:pic>
        <p:nvPicPr>
          <p:cNvPr id="8" name="Picture 5" descr="C:\Users\Lílian\Downloads\WhatsApp Image 2021-03-21 at 13.56.51 (1).jpeg">
            <a:extLst>
              <a:ext uri="{FF2B5EF4-FFF2-40B4-BE49-F238E27FC236}">
                <a16:creationId xmlns:a16="http://schemas.microsoft.com/office/drawing/2014/main" id="{DA1EB3B4-AE96-4404-AD87-32224E1B6BB1}"/>
              </a:ext>
            </a:extLst>
          </p:cNvPr>
          <p:cNvPicPr>
            <a:picLocks noChangeAspect="1" noChangeArrowheads="1"/>
          </p:cNvPicPr>
          <p:nvPr/>
        </p:nvPicPr>
        <p:blipFill>
          <a:blip r:embed="rId3" cstate="print"/>
          <a:srcRect/>
          <a:stretch>
            <a:fillRect/>
          </a:stretch>
        </p:blipFill>
        <p:spPr bwMode="auto">
          <a:xfrm rot="20632386">
            <a:off x="4789395" y="1925049"/>
            <a:ext cx="2427734" cy="2427734"/>
          </a:xfrm>
          <a:prstGeom prst="rect">
            <a:avLst/>
          </a:prstGeom>
          <a:noFill/>
          <a:effectLst>
            <a:outerShdw blurRad="50800" dist="38100" dir="2700000" algn="tl" rotWithShape="0">
              <a:prstClr val="black">
                <a:alpha val="40000"/>
              </a:prstClr>
            </a:outerShdw>
          </a:effectLst>
        </p:spPr>
      </p:pic>
      <p:pic>
        <p:nvPicPr>
          <p:cNvPr id="9" name="Picture 6" descr="C:\Users\Lílian\Downloads\WhatsApp Image 2021-03-21 at 13.56.51.jpeg">
            <a:extLst>
              <a:ext uri="{FF2B5EF4-FFF2-40B4-BE49-F238E27FC236}">
                <a16:creationId xmlns:a16="http://schemas.microsoft.com/office/drawing/2014/main" id="{425FDDF9-5C86-4B5A-A573-4BCCFECF82CC}"/>
              </a:ext>
            </a:extLst>
          </p:cNvPr>
          <p:cNvPicPr>
            <a:picLocks noChangeAspect="1" noChangeArrowheads="1"/>
          </p:cNvPicPr>
          <p:nvPr/>
        </p:nvPicPr>
        <p:blipFill>
          <a:blip r:embed="rId4" cstate="print"/>
          <a:srcRect t="8001" b="24800"/>
          <a:stretch>
            <a:fillRect/>
          </a:stretch>
        </p:blipFill>
        <p:spPr bwMode="auto">
          <a:xfrm rot="263581">
            <a:off x="7378073" y="2259393"/>
            <a:ext cx="1316850" cy="1872208"/>
          </a:xfrm>
          <a:prstGeom prst="rect">
            <a:avLst/>
          </a:prstGeom>
          <a:noFill/>
          <a:effectLst>
            <a:outerShdw blurRad="50800" dist="38100" dir="2700000" algn="tl" rotWithShape="0">
              <a:prstClr val="black">
                <a:alpha val="40000"/>
              </a:prstClr>
            </a:outerShdw>
          </a:effectLst>
        </p:spPr>
      </p:pic>
      <p:grpSp>
        <p:nvGrpSpPr>
          <p:cNvPr id="10" name="Grupo 73">
            <a:extLst>
              <a:ext uri="{FF2B5EF4-FFF2-40B4-BE49-F238E27FC236}">
                <a16:creationId xmlns:a16="http://schemas.microsoft.com/office/drawing/2014/main" id="{F362A1E3-8115-420E-8330-94828FA3B9C4}"/>
              </a:ext>
            </a:extLst>
          </p:cNvPr>
          <p:cNvGrpSpPr/>
          <p:nvPr/>
        </p:nvGrpSpPr>
        <p:grpSpPr>
          <a:xfrm>
            <a:off x="4860032" y="699542"/>
            <a:ext cx="4283968" cy="3456384"/>
            <a:chOff x="6510338" y="411510"/>
            <a:chExt cx="2633662" cy="2000250"/>
          </a:xfrm>
        </p:grpSpPr>
        <p:grpSp>
          <p:nvGrpSpPr>
            <p:cNvPr id="11" name="Grupo 69">
              <a:extLst>
                <a:ext uri="{FF2B5EF4-FFF2-40B4-BE49-F238E27FC236}">
                  <a16:creationId xmlns:a16="http://schemas.microsoft.com/office/drawing/2014/main" id="{0DFE57E7-2739-4E54-85D3-87DF57468F3B}"/>
                </a:ext>
              </a:extLst>
            </p:cNvPr>
            <p:cNvGrpSpPr/>
            <p:nvPr/>
          </p:nvGrpSpPr>
          <p:grpSpPr>
            <a:xfrm>
              <a:off x="6510338" y="411510"/>
              <a:ext cx="2633662" cy="2000250"/>
              <a:chOff x="6510338" y="411510"/>
              <a:chExt cx="2633662" cy="2000250"/>
            </a:xfrm>
          </p:grpSpPr>
          <p:grpSp>
            <p:nvGrpSpPr>
              <p:cNvPr id="15" name="Grupo 65">
                <a:extLst>
                  <a:ext uri="{FF2B5EF4-FFF2-40B4-BE49-F238E27FC236}">
                    <a16:creationId xmlns:a16="http://schemas.microsoft.com/office/drawing/2014/main" id="{A28F005A-9EE7-4DC2-8768-134E38BEE1F1}"/>
                  </a:ext>
                </a:extLst>
              </p:cNvPr>
              <p:cNvGrpSpPr/>
              <p:nvPr/>
            </p:nvGrpSpPr>
            <p:grpSpPr>
              <a:xfrm>
                <a:off x="6510338" y="411510"/>
                <a:ext cx="2633662" cy="2000250"/>
                <a:chOff x="5292080" y="2787774"/>
                <a:chExt cx="2633662" cy="2000250"/>
              </a:xfrm>
            </p:grpSpPr>
            <p:pic>
              <p:nvPicPr>
                <p:cNvPr id="19" name="Picture 3">
                  <a:extLst>
                    <a:ext uri="{FF2B5EF4-FFF2-40B4-BE49-F238E27FC236}">
                      <a16:creationId xmlns:a16="http://schemas.microsoft.com/office/drawing/2014/main" id="{A23597AD-4B67-4B17-A50A-00B0A4E6804C}"/>
                    </a:ext>
                  </a:extLst>
                </p:cNvPr>
                <p:cNvPicPr>
                  <a:picLocks noChangeAspect="1" noChangeArrowheads="1"/>
                </p:cNvPicPr>
                <p:nvPr/>
              </p:nvPicPr>
              <p:blipFill>
                <a:blip r:embed="rId5" cstate="print"/>
                <a:srcRect/>
                <a:stretch>
                  <a:fillRect/>
                </a:stretch>
              </p:blipFill>
              <p:spPr bwMode="auto">
                <a:xfrm>
                  <a:off x="5292080" y="2787774"/>
                  <a:ext cx="2633662" cy="2000250"/>
                </a:xfrm>
                <a:prstGeom prst="rect">
                  <a:avLst/>
                </a:prstGeom>
                <a:noFill/>
                <a:ln w="9525">
                  <a:noFill/>
                  <a:miter lim="800000"/>
                  <a:headEnd/>
                  <a:tailEnd/>
                </a:ln>
                <a:effectLst/>
              </p:spPr>
            </p:pic>
            <p:sp>
              <p:nvSpPr>
                <p:cNvPr id="20" name="CaixaDeTexto 19">
                  <a:extLst>
                    <a:ext uri="{FF2B5EF4-FFF2-40B4-BE49-F238E27FC236}">
                      <a16:creationId xmlns:a16="http://schemas.microsoft.com/office/drawing/2014/main" id="{CA0B8285-BA17-4B2E-9B7D-C39BC9C09FFD}"/>
                    </a:ext>
                  </a:extLst>
                </p:cNvPr>
                <p:cNvSpPr txBox="1"/>
                <p:nvPr/>
              </p:nvSpPr>
              <p:spPr>
                <a:xfrm>
                  <a:off x="6504334" y="3319338"/>
                  <a:ext cx="4363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SP</a:t>
                  </a:r>
                </a:p>
              </p:txBody>
            </p:sp>
            <p:sp>
              <p:nvSpPr>
                <p:cNvPr id="21" name="CaixaDeTexto 20">
                  <a:extLst>
                    <a:ext uri="{FF2B5EF4-FFF2-40B4-BE49-F238E27FC236}">
                      <a16:creationId xmlns:a16="http://schemas.microsoft.com/office/drawing/2014/main" id="{A4662D58-12F4-4377-9016-3616E8F5CD2D}"/>
                    </a:ext>
                  </a:extLst>
                </p:cNvPr>
                <p:cNvSpPr txBox="1"/>
                <p:nvPr/>
              </p:nvSpPr>
              <p:spPr>
                <a:xfrm>
                  <a:off x="5796136" y="3867894"/>
                  <a:ext cx="4491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PR</a:t>
                  </a:r>
                </a:p>
              </p:txBody>
            </p:sp>
          </p:grpSp>
          <p:pic>
            <p:nvPicPr>
              <p:cNvPr id="16" name="Picture 4" descr="Resultado de imagem para marcador mapa 3d png">
                <a:extLst>
                  <a:ext uri="{FF2B5EF4-FFF2-40B4-BE49-F238E27FC236}">
                    <a16:creationId xmlns:a16="http://schemas.microsoft.com/office/drawing/2014/main" id="{7399FBDC-B410-454E-910F-C38D1F065C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44408" y="1347614"/>
                <a:ext cx="216024" cy="21602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Resultado de imagem para marcador mapa 3d png">
                <a:extLst>
                  <a:ext uri="{FF2B5EF4-FFF2-40B4-BE49-F238E27FC236}">
                    <a16:creationId xmlns:a16="http://schemas.microsoft.com/office/drawing/2014/main" id="{03972F1E-28AB-42EF-AE58-360187BA23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68344" y="1779662"/>
                <a:ext cx="216024" cy="2160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Resultado de imagem para marcador mapa 3d png">
                <a:extLst>
                  <a:ext uri="{FF2B5EF4-FFF2-40B4-BE49-F238E27FC236}">
                    <a16:creationId xmlns:a16="http://schemas.microsoft.com/office/drawing/2014/main" id="{31663F9B-5E8F-45C5-B18C-945A64C1D2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4328" y="1635646"/>
                <a:ext cx="216024" cy="216024"/>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CaixaDeTexto 11">
              <a:extLst>
                <a:ext uri="{FF2B5EF4-FFF2-40B4-BE49-F238E27FC236}">
                  <a16:creationId xmlns:a16="http://schemas.microsoft.com/office/drawing/2014/main" id="{52F58170-30B6-41EC-9144-5391BD7ABEDD}"/>
                </a:ext>
              </a:extLst>
            </p:cNvPr>
            <p:cNvSpPr txBox="1"/>
            <p:nvPr/>
          </p:nvSpPr>
          <p:spPr>
            <a:xfrm>
              <a:off x="8244408" y="1491630"/>
              <a:ext cx="466199" cy="1687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a:ea typeface="+mn-ea"/>
                  <a:cs typeface="+mn-cs"/>
                </a:rPr>
                <a:t>Sorocaba</a:t>
              </a:r>
            </a:p>
          </p:txBody>
        </p:sp>
        <p:sp>
          <p:nvSpPr>
            <p:cNvPr id="13" name="CaixaDeTexto 12">
              <a:extLst>
                <a:ext uri="{FF2B5EF4-FFF2-40B4-BE49-F238E27FC236}">
                  <a16:creationId xmlns:a16="http://schemas.microsoft.com/office/drawing/2014/main" id="{869F87F4-49F5-4F61-A2F7-F4120CE6BE57}"/>
                </a:ext>
              </a:extLst>
            </p:cNvPr>
            <p:cNvSpPr txBox="1"/>
            <p:nvPr/>
          </p:nvSpPr>
          <p:spPr>
            <a:xfrm>
              <a:off x="7403146" y="1939647"/>
              <a:ext cx="418893" cy="1687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a:ea typeface="+mn-ea"/>
                  <a:cs typeface="+mn-cs"/>
                </a:rPr>
                <a:t>Curitiba</a:t>
              </a:r>
            </a:p>
          </p:txBody>
        </p:sp>
        <p:sp>
          <p:nvSpPr>
            <p:cNvPr id="14" name="CaixaDeTexto 13">
              <a:extLst>
                <a:ext uri="{FF2B5EF4-FFF2-40B4-BE49-F238E27FC236}">
                  <a16:creationId xmlns:a16="http://schemas.microsoft.com/office/drawing/2014/main" id="{8093F66F-8B6F-4F11-93A6-ED1C6DC8D941}"/>
                </a:ext>
              </a:extLst>
            </p:cNvPr>
            <p:cNvSpPr txBox="1"/>
            <p:nvPr/>
          </p:nvSpPr>
          <p:spPr>
            <a:xfrm>
              <a:off x="7308304" y="1779662"/>
              <a:ext cx="364492" cy="1687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a:ea typeface="+mn-ea"/>
                  <a:cs typeface="+mn-cs"/>
                </a:rPr>
                <a:t>Castro</a:t>
              </a:r>
            </a:p>
          </p:txBody>
        </p:sp>
      </p:grpSp>
      <p:pic>
        <p:nvPicPr>
          <p:cNvPr id="36" name="Picture 2" descr="Igreja Católica – Wikipédia, a enciclopédia livre">
            <a:extLst>
              <a:ext uri="{FF2B5EF4-FFF2-40B4-BE49-F238E27FC236}">
                <a16:creationId xmlns:a16="http://schemas.microsoft.com/office/drawing/2014/main" id="{FDE48EFF-DCD1-483A-8A21-EE7D3C71DC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152" y="949583"/>
            <a:ext cx="2123306" cy="2872708"/>
          </a:xfrm>
          <a:prstGeom prst="rect">
            <a:avLst/>
          </a:prstGeom>
          <a:noFill/>
          <a:extLst>
            <a:ext uri="{909E8E84-426E-40DD-AFC4-6F175D3DCCD1}">
              <a14:hiddenFill xmlns:a14="http://schemas.microsoft.com/office/drawing/2010/main">
                <a:solidFill>
                  <a:srgbClr val="FFFFFF"/>
                </a:solidFill>
              </a14:hiddenFill>
            </a:ext>
          </a:extLst>
        </p:spPr>
      </p:pic>
      <p:sp>
        <p:nvSpPr>
          <p:cNvPr id="37" name="Retângulo 36">
            <a:extLst>
              <a:ext uri="{FF2B5EF4-FFF2-40B4-BE49-F238E27FC236}">
                <a16:creationId xmlns:a16="http://schemas.microsoft.com/office/drawing/2014/main" id="{CA62D6E3-6DCA-4833-964C-3B5EAB13C55B}"/>
              </a:ext>
            </a:extLst>
          </p:cNvPr>
          <p:cNvSpPr/>
          <p:nvPr/>
        </p:nvSpPr>
        <p:spPr>
          <a:xfrm>
            <a:off x="232750" y="3760604"/>
            <a:ext cx="4824536" cy="30777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Catequista e líder de grupo de jovens na Paróquia São Bento</a:t>
            </a:r>
          </a:p>
        </p:txBody>
      </p:sp>
    </p:spTree>
    <p:extLst>
      <p:ext uri="{BB962C8B-B14F-4D97-AF65-F5344CB8AC3E}">
        <p14:creationId xmlns:p14="http://schemas.microsoft.com/office/powerpoint/2010/main" val="8789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4A77B03-E2F7-4ACF-B65B-7CE8A4D386C5}"/>
              </a:ext>
            </a:extLst>
          </p:cNvPr>
          <p:cNvSpPr/>
          <p:nvPr/>
        </p:nvSpPr>
        <p:spPr>
          <a:xfrm>
            <a:off x="273824" y="1196473"/>
            <a:ext cx="4824536" cy="307777"/>
          </a:xfrm>
          <a:prstGeom prst="rect">
            <a:avLst/>
          </a:prstGeom>
        </p:spPr>
        <p:txBody>
          <a:bodyPr wrap="square">
            <a:spAutoFit/>
          </a:bodyPr>
          <a:lstStyle/>
          <a:p>
            <a:pPr lvl="0" algn="just">
              <a:buFont typeface="Arial" pitchFamily="34" charset="0"/>
              <a:buChar char="•"/>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lang="pt-BR" sz="1400" dirty="0">
                <a:solidFill>
                  <a:srgbClr val="954DE3"/>
                </a:solidFill>
              </a:rPr>
              <a:t>Colégio Politécnico de Sorocaba</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pic>
        <p:nvPicPr>
          <p:cNvPr id="8" name="Picture 2" descr="Colégio Politécnico Sorocaba - YouTube">
            <a:extLst>
              <a:ext uri="{FF2B5EF4-FFF2-40B4-BE49-F238E27FC236}">
                <a16:creationId xmlns:a16="http://schemas.microsoft.com/office/drawing/2014/main" id="{006E2E69-9D06-436F-9C44-53EC96205185}"/>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33874" b="29392"/>
          <a:stretch/>
        </p:blipFill>
        <p:spPr bwMode="auto">
          <a:xfrm>
            <a:off x="3059832" y="585660"/>
            <a:ext cx="3325590" cy="122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719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C divulga os resultados do Enem; estudantes podem utilizar notas para  concorrer ao ProUni e ao Fies – Unihorizontes">
            <a:extLst>
              <a:ext uri="{FF2B5EF4-FFF2-40B4-BE49-F238E27FC236}">
                <a16:creationId xmlns:a16="http://schemas.microsoft.com/office/drawing/2014/main" id="{B852F5F6-9383-4D56-A8AC-982301FE6298}"/>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4048" y="159103"/>
            <a:ext cx="3240360" cy="2025225"/>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a:extLst>
              <a:ext uri="{FF2B5EF4-FFF2-40B4-BE49-F238E27FC236}">
                <a16:creationId xmlns:a16="http://schemas.microsoft.com/office/drawing/2014/main" id="{E4A77B03-E2F7-4ACF-B65B-7CE8A4D386C5}"/>
              </a:ext>
            </a:extLst>
          </p:cNvPr>
          <p:cNvSpPr/>
          <p:nvPr/>
        </p:nvSpPr>
        <p:spPr>
          <a:xfrm>
            <a:off x="273824" y="1196473"/>
            <a:ext cx="4824536" cy="307777"/>
          </a:xfrm>
          <a:prstGeom prst="rect">
            <a:avLst/>
          </a:prstGeom>
        </p:spPr>
        <p:txBody>
          <a:bodyPr wrap="square">
            <a:spAutoFit/>
          </a:bodyPr>
          <a:lstStyle/>
          <a:p>
            <a:pPr lvl="0" algn="just">
              <a:buFont typeface="Arial" pitchFamily="34" charset="0"/>
              <a:buChar char="•"/>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lang="pt-BR" sz="1400" dirty="0">
                <a:solidFill>
                  <a:srgbClr val="954DE3"/>
                </a:solidFill>
              </a:rPr>
              <a:t>Colégio Politécnico de Sorocaba</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sp>
        <p:nvSpPr>
          <p:cNvPr id="4" name="Retângulo 3">
            <a:extLst>
              <a:ext uri="{FF2B5EF4-FFF2-40B4-BE49-F238E27FC236}">
                <a16:creationId xmlns:a16="http://schemas.microsoft.com/office/drawing/2014/main" id="{C99FDA6D-330E-4BB2-979F-6EC6D9700C37}"/>
              </a:ext>
            </a:extLst>
          </p:cNvPr>
          <p:cNvSpPr/>
          <p:nvPr/>
        </p:nvSpPr>
        <p:spPr>
          <a:xfrm>
            <a:off x="273824" y="2283334"/>
            <a:ext cx="4824536" cy="307777"/>
          </a:xfrm>
          <a:prstGeom prst="rect">
            <a:avLst/>
          </a:prstGeom>
        </p:spPr>
        <p:txBody>
          <a:bodyPr wrap="square">
            <a:spAutoFit/>
          </a:bodyPr>
          <a:lstStyle/>
          <a:p>
            <a:pPr lvl="0" algn="just">
              <a:buFont typeface="Arial" pitchFamily="34" charset="0"/>
              <a:buChar char="•"/>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lang="pt-BR" sz="1400" dirty="0">
                <a:solidFill>
                  <a:srgbClr val="954DE3"/>
                </a:solidFill>
              </a:rPr>
              <a:t>Bolsista em  Psicologia pela PUC PR</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pic>
        <p:nvPicPr>
          <p:cNvPr id="2052" name="Picture 4" descr="Símbolo da Psicologia | Conheça o significado e faça o Download">
            <a:extLst>
              <a:ext uri="{FF2B5EF4-FFF2-40B4-BE49-F238E27FC236}">
                <a16:creationId xmlns:a16="http://schemas.microsoft.com/office/drawing/2014/main" id="{344DF41D-0E2F-443B-8E5C-AFC02C5D33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7144" y="1995686"/>
            <a:ext cx="1604789" cy="14588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PUC PR Logo Vector (.CDR) Free Download">
            <a:extLst>
              <a:ext uri="{FF2B5EF4-FFF2-40B4-BE49-F238E27FC236}">
                <a16:creationId xmlns:a16="http://schemas.microsoft.com/office/drawing/2014/main" id="{6E49485C-BE5B-475D-9202-4400D6C6BF9E}"/>
              </a:ext>
            </a:extLst>
          </p:cNvPr>
          <p:cNvPicPr>
            <a:picLocks noChangeAspect="1" noChangeArrowheads="1"/>
          </p:cNvPicPr>
          <p:nvPr/>
        </p:nvPicPr>
        <p:blipFill>
          <a:blip r:embed="rId4" cstate="print"/>
          <a:srcRect/>
          <a:stretch>
            <a:fillRect/>
          </a:stretch>
        </p:blipFill>
        <p:spPr bwMode="auto">
          <a:xfrm>
            <a:off x="5445272" y="2445824"/>
            <a:ext cx="1656184" cy="2036292"/>
          </a:xfrm>
          <a:prstGeom prst="rect">
            <a:avLst/>
          </a:prstGeom>
          <a:noFill/>
        </p:spPr>
      </p:pic>
    </p:spTree>
    <p:extLst>
      <p:ext uri="{BB962C8B-B14F-4D97-AF65-F5344CB8AC3E}">
        <p14:creationId xmlns:p14="http://schemas.microsoft.com/office/powerpoint/2010/main" val="3848827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4A77B03-E2F7-4ACF-B65B-7CE8A4D386C5}"/>
              </a:ext>
            </a:extLst>
          </p:cNvPr>
          <p:cNvSpPr/>
          <p:nvPr/>
        </p:nvSpPr>
        <p:spPr>
          <a:xfrm>
            <a:off x="273824" y="1196473"/>
            <a:ext cx="4824536" cy="307777"/>
          </a:xfrm>
          <a:prstGeom prst="rect">
            <a:avLst/>
          </a:prstGeom>
        </p:spPr>
        <p:txBody>
          <a:bodyPr wrap="square">
            <a:spAutoFit/>
          </a:bodyPr>
          <a:lstStyle/>
          <a:p>
            <a:pPr lvl="0" algn="just">
              <a:buFont typeface="Arial" pitchFamily="34" charset="0"/>
              <a:buChar char="•"/>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lang="pt-BR" sz="1400" dirty="0">
                <a:solidFill>
                  <a:srgbClr val="954DE3"/>
                </a:solidFill>
              </a:rPr>
              <a:t>Colégio Politécnico de Sorocaba</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sp>
        <p:nvSpPr>
          <p:cNvPr id="4" name="Retângulo 3">
            <a:extLst>
              <a:ext uri="{FF2B5EF4-FFF2-40B4-BE49-F238E27FC236}">
                <a16:creationId xmlns:a16="http://schemas.microsoft.com/office/drawing/2014/main" id="{C99FDA6D-330E-4BB2-979F-6EC6D9700C37}"/>
              </a:ext>
            </a:extLst>
          </p:cNvPr>
          <p:cNvSpPr/>
          <p:nvPr/>
        </p:nvSpPr>
        <p:spPr>
          <a:xfrm>
            <a:off x="273823" y="2350385"/>
            <a:ext cx="4824536" cy="307777"/>
          </a:xfrm>
          <a:prstGeom prst="rect">
            <a:avLst/>
          </a:prstGeom>
        </p:spPr>
        <p:txBody>
          <a:bodyPr wrap="square">
            <a:spAutoFit/>
          </a:bodyPr>
          <a:lstStyle/>
          <a:p>
            <a:pPr lvl="0" algn="just">
              <a:buFont typeface="Arial" pitchFamily="34" charset="0"/>
              <a:buChar char="•"/>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lang="pt-BR" sz="1400" dirty="0">
                <a:solidFill>
                  <a:srgbClr val="954DE3"/>
                </a:solidFill>
              </a:rPr>
              <a:t>Bolsista em  Psicologia pela PUC PR</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pic>
        <p:nvPicPr>
          <p:cNvPr id="8" name="Picture 10" descr="SLAC Coaching - Busca">
            <a:extLst>
              <a:ext uri="{FF2B5EF4-FFF2-40B4-BE49-F238E27FC236}">
                <a16:creationId xmlns:a16="http://schemas.microsoft.com/office/drawing/2014/main" id="{17E96409-7940-43BB-A276-61D580E62B3A}"/>
              </a:ext>
            </a:extLst>
          </p:cNvPr>
          <p:cNvPicPr>
            <a:picLocks noChangeAspect="1" noChangeArrowheads="1"/>
          </p:cNvPicPr>
          <p:nvPr/>
        </p:nvPicPr>
        <p:blipFill>
          <a:blip r:embed="rId2" cstate="print"/>
          <a:srcRect/>
          <a:stretch>
            <a:fillRect/>
          </a:stretch>
        </p:blipFill>
        <p:spPr bwMode="auto">
          <a:xfrm>
            <a:off x="6588224" y="0"/>
            <a:ext cx="1657170" cy="1728192"/>
          </a:xfrm>
          <a:prstGeom prst="rect">
            <a:avLst/>
          </a:prstGeom>
          <a:noFill/>
        </p:spPr>
      </p:pic>
      <p:pic>
        <p:nvPicPr>
          <p:cNvPr id="9" name="Picture 12" descr="HUCMI - Human Change Management Institute - HCMBOK | Human Change  Management Institute">
            <a:extLst>
              <a:ext uri="{FF2B5EF4-FFF2-40B4-BE49-F238E27FC236}">
                <a16:creationId xmlns:a16="http://schemas.microsoft.com/office/drawing/2014/main" id="{374F1916-5DFF-4DBA-A0BD-6CF0E995048E}"/>
              </a:ext>
            </a:extLst>
          </p:cNvPr>
          <p:cNvPicPr>
            <a:picLocks noChangeAspect="1" noChangeArrowheads="1"/>
          </p:cNvPicPr>
          <p:nvPr/>
        </p:nvPicPr>
        <p:blipFill>
          <a:blip r:embed="rId3" cstate="print"/>
          <a:srcRect/>
          <a:stretch>
            <a:fillRect/>
          </a:stretch>
        </p:blipFill>
        <p:spPr bwMode="auto">
          <a:xfrm>
            <a:off x="6731536" y="1995798"/>
            <a:ext cx="1905000" cy="1190625"/>
          </a:xfrm>
          <a:prstGeom prst="rect">
            <a:avLst/>
          </a:prstGeom>
          <a:noFill/>
        </p:spPr>
      </p:pic>
      <p:pic>
        <p:nvPicPr>
          <p:cNvPr id="10" name="Picture 14" descr="PDA International Inc.">
            <a:extLst>
              <a:ext uri="{FF2B5EF4-FFF2-40B4-BE49-F238E27FC236}">
                <a16:creationId xmlns:a16="http://schemas.microsoft.com/office/drawing/2014/main" id="{519C6755-A33B-4A05-88A8-61F62476871A}"/>
              </a:ext>
            </a:extLst>
          </p:cNvPr>
          <p:cNvPicPr>
            <a:picLocks noChangeAspect="1" noChangeArrowheads="1"/>
          </p:cNvPicPr>
          <p:nvPr/>
        </p:nvPicPr>
        <p:blipFill>
          <a:blip r:embed="rId4" cstate="print"/>
          <a:srcRect/>
          <a:stretch>
            <a:fillRect/>
          </a:stretch>
        </p:blipFill>
        <p:spPr bwMode="auto">
          <a:xfrm>
            <a:off x="7494240" y="3147814"/>
            <a:ext cx="1649760" cy="1649760"/>
          </a:xfrm>
          <a:prstGeom prst="rect">
            <a:avLst/>
          </a:prstGeom>
          <a:noFill/>
        </p:spPr>
      </p:pic>
      <p:pic>
        <p:nvPicPr>
          <p:cNvPr id="4098" name="Picture 2" descr="RH como Business Partner Estratégico | Speexx">
            <a:extLst>
              <a:ext uri="{FF2B5EF4-FFF2-40B4-BE49-F238E27FC236}">
                <a16:creationId xmlns:a16="http://schemas.microsoft.com/office/drawing/2014/main" id="{F799F0CB-8594-4042-850B-274FE8B163C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24725" y="71206"/>
            <a:ext cx="2313650" cy="23136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7" descr="C:\Users\Lílian\Downloads\Design sem nome (6).png">
            <a:extLst>
              <a:ext uri="{FF2B5EF4-FFF2-40B4-BE49-F238E27FC236}">
                <a16:creationId xmlns:a16="http://schemas.microsoft.com/office/drawing/2014/main" id="{B5242DF2-892B-4411-AB46-91C360BDF6AB}"/>
              </a:ext>
            </a:extLst>
          </p:cNvPr>
          <p:cNvPicPr>
            <a:picLocks noChangeAspect="1" noChangeArrowheads="1"/>
          </p:cNvPicPr>
          <p:nvPr/>
        </p:nvPicPr>
        <p:blipFill>
          <a:blip r:embed="rId6" cstate="print"/>
          <a:srcRect/>
          <a:stretch>
            <a:fillRect/>
          </a:stretch>
        </p:blipFill>
        <p:spPr bwMode="auto">
          <a:xfrm>
            <a:off x="4610378" y="2375898"/>
            <a:ext cx="2088232" cy="2088232"/>
          </a:xfrm>
          <a:prstGeom prst="rect">
            <a:avLst/>
          </a:prstGeom>
          <a:noFill/>
        </p:spPr>
      </p:pic>
      <p:sp>
        <p:nvSpPr>
          <p:cNvPr id="15" name="CaixaDeTexto 14">
            <a:extLst>
              <a:ext uri="{FF2B5EF4-FFF2-40B4-BE49-F238E27FC236}">
                <a16:creationId xmlns:a16="http://schemas.microsoft.com/office/drawing/2014/main" id="{AA464E86-59C4-4F7F-A5A9-7547B96D7CAC}"/>
              </a:ext>
            </a:extLst>
          </p:cNvPr>
          <p:cNvSpPr txBox="1"/>
          <p:nvPr/>
        </p:nvSpPr>
        <p:spPr>
          <a:xfrm>
            <a:off x="273823" y="3448036"/>
            <a:ext cx="4617153" cy="954107"/>
          </a:xfrm>
          <a:prstGeom prst="rect">
            <a:avLst/>
          </a:prstGeom>
          <a:noFill/>
        </p:spPr>
        <p:txBody>
          <a:bodyPr wrap="square">
            <a:spAutoFit/>
          </a:bodyPr>
          <a:lstStyle/>
          <a:p>
            <a:pPr marL="85725" indent="-85725">
              <a:buFont typeface="Arial" panose="020B0604020202020204" pitchFamily="34" charset="0"/>
              <a:buChar char="•"/>
            </a:pPr>
            <a:r>
              <a:rPr kumimoji="0" lang="pt-BR" sz="1400" b="1" i="0" u="none" strike="noStrike" kern="1200" cap="none" spc="0" normalizeH="0" baseline="0" noProof="0" dirty="0" err="1">
                <a:ln>
                  <a:noFill/>
                </a:ln>
                <a:solidFill>
                  <a:srgbClr val="954DE3"/>
                </a:solidFill>
                <a:effectLst/>
                <a:uLnTx/>
                <a:uFillTx/>
                <a:latin typeface="Calibri"/>
                <a:ea typeface="+mn-ea"/>
                <a:cs typeface="+mn-cs"/>
              </a:rPr>
              <a:t>Executive</a:t>
            </a:r>
            <a:r>
              <a:rPr kumimoji="0" lang="pt-BR" sz="1400" b="1" i="0" u="none" strike="noStrike" kern="1200" cap="none" spc="0" normalizeH="0" baseline="0" noProof="0" dirty="0">
                <a:ln>
                  <a:noFill/>
                </a:ln>
                <a:solidFill>
                  <a:srgbClr val="954DE3"/>
                </a:solidFill>
                <a:effectLst/>
                <a:uLnTx/>
                <a:uFillTx/>
                <a:latin typeface="Calibri"/>
                <a:ea typeface="+mn-ea"/>
                <a:cs typeface="+mn-cs"/>
              </a:rPr>
              <a:t> Coach </a:t>
            </a:r>
            <a:r>
              <a:rPr kumimoji="0" lang="pt-BR" sz="1400" b="0" i="0" u="none" strike="noStrike" kern="1200" cap="none" spc="0" normalizeH="0" baseline="0" noProof="0" dirty="0">
                <a:ln>
                  <a:noFill/>
                </a:ln>
                <a:solidFill>
                  <a:srgbClr val="954DE3"/>
                </a:solidFill>
                <a:effectLst/>
                <a:uLnTx/>
                <a:uFillTx/>
                <a:latin typeface="Calibri"/>
                <a:ea typeface="+mn-ea"/>
                <a:cs typeface="+mn-cs"/>
              </a:rPr>
              <a:t>(SLAC), </a:t>
            </a:r>
            <a:r>
              <a:rPr kumimoji="0" lang="pt-BR" sz="1400" b="1" i="0" u="none" strike="noStrike" kern="1200" cap="none" spc="0" normalizeH="0" baseline="0" noProof="0" dirty="0">
                <a:ln>
                  <a:noFill/>
                </a:ln>
                <a:solidFill>
                  <a:srgbClr val="954DE3"/>
                </a:solidFill>
                <a:effectLst/>
                <a:uLnTx/>
                <a:uFillTx/>
                <a:latin typeface="Calibri"/>
                <a:ea typeface="+mn-ea"/>
                <a:cs typeface="+mn-cs"/>
              </a:rPr>
              <a:t>Gestora de Mudança</a:t>
            </a:r>
            <a:r>
              <a:rPr kumimoji="0" lang="pt-BR" sz="1400" b="0" i="0" u="none" strike="noStrike" kern="1200" cap="none" spc="0" normalizeH="0" baseline="0" noProof="0" dirty="0">
                <a:ln>
                  <a:noFill/>
                </a:ln>
                <a:solidFill>
                  <a:srgbClr val="954DE3"/>
                </a:solidFill>
                <a:effectLst/>
                <a:uLnTx/>
                <a:uFillTx/>
                <a:latin typeface="Calibri"/>
                <a:ea typeface="+mn-ea"/>
                <a:cs typeface="+mn-cs"/>
              </a:rPr>
              <a:t> (HUCMI), Especialista em </a:t>
            </a:r>
            <a:r>
              <a:rPr kumimoji="0" lang="pt-BR" sz="1400" b="1" i="0" u="none" strike="noStrike" kern="1200" cap="none" spc="0" normalizeH="0" baseline="0" noProof="0" dirty="0">
                <a:ln>
                  <a:noFill/>
                </a:ln>
                <a:solidFill>
                  <a:srgbClr val="954DE3"/>
                </a:solidFill>
                <a:effectLst/>
                <a:uLnTx/>
                <a:uFillTx/>
                <a:latin typeface="Calibri"/>
                <a:ea typeface="+mn-ea"/>
                <a:cs typeface="+mn-cs"/>
              </a:rPr>
              <a:t>Análise Comportamental</a:t>
            </a: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kumimoji="0" lang="pt-BR" sz="1400" b="1" i="0" u="none" strike="noStrike" kern="1200" cap="none" spc="0" normalizeH="0" baseline="0" noProof="0" dirty="0">
                <a:ln>
                  <a:noFill/>
                </a:ln>
                <a:solidFill>
                  <a:srgbClr val="954DE3"/>
                </a:solidFill>
                <a:effectLst/>
                <a:uLnTx/>
                <a:uFillTx/>
                <a:latin typeface="Calibri"/>
                <a:ea typeface="+mn-ea"/>
                <a:cs typeface="+mn-cs"/>
              </a:rPr>
              <a:t>Mentora</a:t>
            </a:r>
            <a:r>
              <a:rPr kumimoji="0" lang="pt-BR" sz="1400" b="0" i="0" u="none" strike="noStrike" kern="1200" cap="none" spc="0" normalizeH="0" baseline="0" noProof="0" dirty="0">
                <a:ln>
                  <a:noFill/>
                </a:ln>
                <a:solidFill>
                  <a:srgbClr val="954DE3"/>
                </a:solidFill>
                <a:effectLst/>
                <a:uLnTx/>
                <a:uFillTx/>
                <a:latin typeface="Calibri"/>
                <a:ea typeface="+mn-ea"/>
                <a:cs typeface="+mn-cs"/>
              </a:rPr>
              <a:t> de Carreira e </a:t>
            </a:r>
            <a:r>
              <a:rPr kumimoji="0" lang="pt-BR" sz="1400" b="1" i="0" u="none" strike="noStrike" kern="1200" cap="none" spc="0" normalizeH="0" baseline="0" noProof="0" dirty="0" err="1">
                <a:ln>
                  <a:noFill/>
                </a:ln>
                <a:solidFill>
                  <a:srgbClr val="954DE3"/>
                </a:solidFill>
                <a:effectLst/>
                <a:uLnTx/>
                <a:uFillTx/>
                <a:latin typeface="Calibri"/>
                <a:ea typeface="+mn-ea"/>
                <a:cs typeface="+mn-cs"/>
              </a:rPr>
              <a:t>Trainer</a:t>
            </a:r>
            <a:r>
              <a:rPr kumimoji="0" lang="pt-BR" sz="1400" b="0" i="0" u="none" strike="noStrike" kern="1200" cap="none" spc="0" normalizeH="0" baseline="0" noProof="0" dirty="0">
                <a:ln>
                  <a:noFill/>
                </a:ln>
                <a:solidFill>
                  <a:srgbClr val="954DE3"/>
                </a:solidFill>
                <a:effectLst/>
                <a:uLnTx/>
                <a:uFillTx/>
                <a:latin typeface="Calibri"/>
                <a:ea typeface="+mn-ea"/>
                <a:cs typeface="+mn-cs"/>
              </a:rPr>
              <a:t> em Desenvolvimento Humano, Equipes, Liderança e Autoconhecimento.</a:t>
            </a:r>
            <a:endParaRPr lang="en-US" dirty="0"/>
          </a:p>
        </p:txBody>
      </p:sp>
    </p:spTree>
    <p:extLst>
      <p:ext uri="{BB962C8B-B14F-4D97-AF65-F5344CB8AC3E}">
        <p14:creationId xmlns:p14="http://schemas.microsoft.com/office/powerpoint/2010/main" val="151388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5D90E2A-3FDF-4F9B-A2B3-A4FB6CF61258}"/>
              </a:ext>
            </a:extLst>
          </p:cNvPr>
          <p:cNvSpPr/>
          <p:nvPr/>
        </p:nvSpPr>
        <p:spPr>
          <a:xfrm>
            <a:off x="299174" y="1203598"/>
            <a:ext cx="5005428"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Apaixonada por RH há </a:t>
            </a:r>
            <a:r>
              <a:rPr kumimoji="0" lang="pt-BR" sz="1400" b="1" i="0" u="none" strike="noStrike" kern="1200" cap="none" spc="0" normalizeH="0" baseline="0" noProof="0" dirty="0">
                <a:ln>
                  <a:noFill/>
                </a:ln>
                <a:solidFill>
                  <a:srgbClr val="954DE3"/>
                </a:solidFill>
                <a:effectLst/>
                <a:uLnTx/>
                <a:uFillTx/>
                <a:latin typeface="Calibri"/>
                <a:ea typeface="+mn-ea"/>
                <a:cs typeface="+mn-cs"/>
              </a:rPr>
              <a:t>15 anos</a:t>
            </a:r>
            <a:r>
              <a:rPr kumimoji="0" lang="pt-BR" sz="1400" b="0" i="0" u="none" strike="noStrike" kern="1200" cap="none" spc="0" normalizeH="0" baseline="0" noProof="0" dirty="0">
                <a:ln>
                  <a:noFill/>
                </a:ln>
                <a:solidFill>
                  <a:srgbClr val="954DE3"/>
                </a:solidFill>
                <a:effectLst/>
                <a:uLnTx/>
                <a:uFillTx/>
                <a:latin typeface="Calibri"/>
                <a:ea typeface="+mn-ea"/>
                <a:cs typeface="+mn-cs"/>
              </a:rPr>
              <a:t>, atuei em empresas como Votorantim,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Mondelez</a:t>
            </a:r>
            <a:r>
              <a:rPr kumimoji="0" lang="pt-BR" sz="1400" b="0" i="0" u="none" strike="noStrike" kern="1200" cap="none" spc="0" normalizeH="0" baseline="0" noProof="0" dirty="0">
                <a:ln>
                  <a:noFill/>
                </a:ln>
                <a:solidFill>
                  <a:srgbClr val="954DE3"/>
                </a:solidFill>
                <a:effectLst/>
                <a:uLnTx/>
                <a:uFillTx/>
                <a:latin typeface="Calibri"/>
                <a:ea typeface="+mn-ea"/>
                <a:cs typeface="+mn-cs"/>
              </a:rPr>
              <a:t>, Britânia/Philco,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Ecorodovias</a:t>
            </a:r>
            <a:r>
              <a:rPr kumimoji="0" lang="pt-BR" sz="1400" b="0" i="0" u="none" strike="noStrike" kern="1200" cap="none" spc="0" normalizeH="0" baseline="0" noProof="0" dirty="0">
                <a:ln>
                  <a:noFill/>
                </a:ln>
                <a:solidFill>
                  <a:srgbClr val="954DE3"/>
                </a:solidFill>
                <a:effectLst/>
                <a:uLnTx/>
                <a:uFillTx/>
                <a:latin typeface="Calibri"/>
                <a:ea typeface="+mn-ea"/>
                <a:cs typeface="+mn-cs"/>
              </a:rPr>
              <a:t>, Employer e Castrolanda.</a:t>
            </a:r>
            <a:endParaRPr kumimoji="0" lang="pt-BR" sz="1400" b="1" i="0" u="none" strike="noStrike" kern="1200" cap="none" spc="0" normalizeH="0" baseline="0" noProof="0" dirty="0">
              <a:ln>
                <a:noFill/>
              </a:ln>
              <a:solidFill>
                <a:srgbClr val="954DE3"/>
              </a:solidFill>
              <a:effectLst/>
              <a:uLnTx/>
              <a:uFillTx/>
              <a:latin typeface="Calibri"/>
            </a:endParaRPr>
          </a:p>
        </p:txBody>
      </p:sp>
      <p:pic>
        <p:nvPicPr>
          <p:cNvPr id="5" name="Picture 22" descr="C:\Users\Lílian\Downloads\Design sem nome (7).png">
            <a:extLst>
              <a:ext uri="{FF2B5EF4-FFF2-40B4-BE49-F238E27FC236}">
                <a16:creationId xmlns:a16="http://schemas.microsoft.com/office/drawing/2014/main" id="{0AD742E2-9817-4749-8B02-2F97ED0ED66A}"/>
              </a:ext>
            </a:extLst>
          </p:cNvPr>
          <p:cNvPicPr>
            <a:picLocks noChangeAspect="1" noChangeArrowheads="1"/>
          </p:cNvPicPr>
          <p:nvPr/>
        </p:nvPicPr>
        <p:blipFill>
          <a:blip r:embed="rId2" cstate="print"/>
          <a:srcRect t="30400" b="30400"/>
          <a:stretch>
            <a:fillRect/>
          </a:stretch>
        </p:blipFill>
        <p:spPr bwMode="auto">
          <a:xfrm>
            <a:off x="5003743" y="4015829"/>
            <a:ext cx="2571750" cy="1008112"/>
          </a:xfrm>
          <a:prstGeom prst="rect">
            <a:avLst/>
          </a:prstGeom>
          <a:noFill/>
        </p:spPr>
      </p:pic>
      <p:pic>
        <p:nvPicPr>
          <p:cNvPr id="6" name="Picture 26" descr="Mondelēz International Logo - PNG and Vector - Logo Download">
            <a:extLst>
              <a:ext uri="{FF2B5EF4-FFF2-40B4-BE49-F238E27FC236}">
                <a16:creationId xmlns:a16="http://schemas.microsoft.com/office/drawing/2014/main" id="{2F39332F-800B-49DB-9A7C-5D2877A4ABAE}"/>
              </a:ext>
            </a:extLst>
          </p:cNvPr>
          <p:cNvPicPr>
            <a:picLocks noChangeAspect="1" noChangeArrowheads="1"/>
          </p:cNvPicPr>
          <p:nvPr/>
        </p:nvPicPr>
        <p:blipFill>
          <a:blip r:embed="rId3" cstate="print"/>
          <a:srcRect/>
          <a:stretch>
            <a:fillRect/>
          </a:stretch>
        </p:blipFill>
        <p:spPr bwMode="auto">
          <a:xfrm>
            <a:off x="5742129" y="1978077"/>
            <a:ext cx="2705080" cy="647872"/>
          </a:xfrm>
          <a:prstGeom prst="rect">
            <a:avLst/>
          </a:prstGeom>
          <a:noFill/>
        </p:spPr>
      </p:pic>
      <p:pic>
        <p:nvPicPr>
          <p:cNvPr id="7" name="Picture 28" descr="C:\Users\Lílian\Downloads\Design sem nome (9).png">
            <a:extLst>
              <a:ext uri="{FF2B5EF4-FFF2-40B4-BE49-F238E27FC236}">
                <a16:creationId xmlns:a16="http://schemas.microsoft.com/office/drawing/2014/main" id="{9EE5156D-0D44-447A-8EB3-1751CD235912}"/>
              </a:ext>
            </a:extLst>
          </p:cNvPr>
          <p:cNvPicPr>
            <a:picLocks noChangeAspect="1" noChangeArrowheads="1"/>
          </p:cNvPicPr>
          <p:nvPr/>
        </p:nvPicPr>
        <p:blipFill>
          <a:blip r:embed="rId4" cstate="print"/>
          <a:srcRect t="31800" b="31800"/>
          <a:stretch>
            <a:fillRect/>
          </a:stretch>
        </p:blipFill>
        <p:spPr bwMode="auto">
          <a:xfrm>
            <a:off x="4757434" y="2841487"/>
            <a:ext cx="2787774" cy="1014736"/>
          </a:xfrm>
          <a:prstGeom prst="rect">
            <a:avLst/>
          </a:prstGeom>
          <a:noFill/>
        </p:spPr>
      </p:pic>
      <p:pic>
        <p:nvPicPr>
          <p:cNvPr id="8" name="Picture 32" descr="Case Castrolanda – Audaz">
            <a:extLst>
              <a:ext uri="{FF2B5EF4-FFF2-40B4-BE49-F238E27FC236}">
                <a16:creationId xmlns:a16="http://schemas.microsoft.com/office/drawing/2014/main" id="{AADBC752-BD00-413C-ADF1-FF227AFD9060}"/>
              </a:ext>
            </a:extLst>
          </p:cNvPr>
          <p:cNvPicPr>
            <a:picLocks noChangeAspect="1" noChangeArrowheads="1"/>
          </p:cNvPicPr>
          <p:nvPr/>
        </p:nvPicPr>
        <p:blipFill>
          <a:blip r:embed="rId5" cstate="print"/>
          <a:srcRect/>
          <a:stretch>
            <a:fillRect/>
          </a:stretch>
        </p:blipFill>
        <p:spPr bwMode="auto">
          <a:xfrm>
            <a:off x="4572000" y="351174"/>
            <a:ext cx="2340258" cy="936104"/>
          </a:xfrm>
          <a:prstGeom prst="rect">
            <a:avLst/>
          </a:prstGeom>
          <a:noFill/>
          <a:effectLst>
            <a:glow rad="101600">
              <a:schemeClr val="bg1">
                <a:alpha val="40000"/>
              </a:schemeClr>
            </a:glow>
          </a:effectLst>
        </p:spPr>
      </p:pic>
      <p:pic>
        <p:nvPicPr>
          <p:cNvPr id="9" name="Picture 19" descr="Votorantim Nova 2008 Logo Vector (.AI) Free Download">
            <a:extLst>
              <a:ext uri="{FF2B5EF4-FFF2-40B4-BE49-F238E27FC236}">
                <a16:creationId xmlns:a16="http://schemas.microsoft.com/office/drawing/2014/main" id="{A16DE872-C628-4CB5-99D1-E5931B972D8A}"/>
              </a:ext>
            </a:extLst>
          </p:cNvPr>
          <p:cNvPicPr>
            <a:picLocks noChangeAspect="1" noChangeArrowheads="1"/>
          </p:cNvPicPr>
          <p:nvPr/>
        </p:nvPicPr>
        <p:blipFill>
          <a:blip r:embed="rId6" cstate="print"/>
          <a:srcRect/>
          <a:stretch>
            <a:fillRect/>
          </a:stretch>
        </p:blipFill>
        <p:spPr bwMode="auto">
          <a:xfrm>
            <a:off x="6925450" y="424705"/>
            <a:ext cx="1944216" cy="1231337"/>
          </a:xfrm>
          <a:prstGeom prst="rect">
            <a:avLst/>
          </a:prstGeom>
          <a:noFill/>
        </p:spPr>
      </p:pic>
      <p:pic>
        <p:nvPicPr>
          <p:cNvPr id="10" name="Picture 30" descr="Conheça o sistema - Folha de Pagamento Online da Employer">
            <a:extLst>
              <a:ext uri="{FF2B5EF4-FFF2-40B4-BE49-F238E27FC236}">
                <a16:creationId xmlns:a16="http://schemas.microsoft.com/office/drawing/2014/main" id="{130F1072-6CC8-459A-AA5F-749261723BE8}"/>
              </a:ext>
            </a:extLst>
          </p:cNvPr>
          <p:cNvPicPr>
            <a:picLocks noChangeAspect="1" noChangeArrowheads="1"/>
          </p:cNvPicPr>
          <p:nvPr/>
        </p:nvPicPr>
        <p:blipFill>
          <a:blip r:embed="rId7" cstate="print"/>
          <a:srcRect t="30003"/>
          <a:stretch>
            <a:fillRect/>
          </a:stretch>
        </p:blipFill>
        <p:spPr bwMode="auto">
          <a:xfrm>
            <a:off x="7085792" y="3740072"/>
            <a:ext cx="2021794" cy="503976"/>
          </a:xfrm>
          <a:prstGeom prst="rect">
            <a:avLst/>
          </a:prstGeom>
          <a:noFill/>
        </p:spPr>
      </p:pic>
    </p:spTree>
    <p:extLst>
      <p:ext uri="{BB962C8B-B14F-4D97-AF65-F5344CB8AC3E}">
        <p14:creationId xmlns:p14="http://schemas.microsoft.com/office/powerpoint/2010/main" val="205001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5D90E2A-3FDF-4F9B-A2B3-A4FB6CF61258}"/>
              </a:ext>
            </a:extLst>
          </p:cNvPr>
          <p:cNvSpPr/>
          <p:nvPr/>
        </p:nvSpPr>
        <p:spPr>
          <a:xfrm>
            <a:off x="299174" y="1203598"/>
            <a:ext cx="5005428"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Apaixonada por RH há </a:t>
            </a:r>
            <a:r>
              <a:rPr kumimoji="0" lang="pt-BR" sz="1400" b="1" i="0" u="none" strike="noStrike" kern="1200" cap="none" spc="0" normalizeH="0" baseline="0" noProof="0" dirty="0">
                <a:ln>
                  <a:noFill/>
                </a:ln>
                <a:solidFill>
                  <a:srgbClr val="954DE3"/>
                </a:solidFill>
                <a:effectLst/>
                <a:uLnTx/>
                <a:uFillTx/>
                <a:latin typeface="Calibri"/>
                <a:ea typeface="+mn-ea"/>
                <a:cs typeface="+mn-cs"/>
              </a:rPr>
              <a:t>15 anos</a:t>
            </a:r>
            <a:r>
              <a:rPr kumimoji="0" lang="pt-BR" sz="1400" b="0" i="0" u="none" strike="noStrike" kern="1200" cap="none" spc="0" normalizeH="0" baseline="0" noProof="0" dirty="0">
                <a:ln>
                  <a:noFill/>
                </a:ln>
                <a:solidFill>
                  <a:srgbClr val="954DE3"/>
                </a:solidFill>
                <a:effectLst/>
                <a:uLnTx/>
                <a:uFillTx/>
                <a:latin typeface="Calibri"/>
                <a:ea typeface="+mn-ea"/>
                <a:cs typeface="+mn-cs"/>
              </a:rPr>
              <a:t>, atuei em empresas como Votorantim,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Mondelez</a:t>
            </a:r>
            <a:r>
              <a:rPr kumimoji="0" lang="pt-BR" sz="1400" b="0" i="0" u="none" strike="noStrike" kern="1200" cap="none" spc="0" normalizeH="0" baseline="0" noProof="0" dirty="0">
                <a:ln>
                  <a:noFill/>
                </a:ln>
                <a:solidFill>
                  <a:srgbClr val="954DE3"/>
                </a:solidFill>
                <a:effectLst/>
                <a:uLnTx/>
                <a:uFillTx/>
                <a:latin typeface="Calibri"/>
                <a:ea typeface="+mn-ea"/>
                <a:cs typeface="+mn-cs"/>
              </a:rPr>
              <a:t>, Britânia/Philco,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Ecorodovias</a:t>
            </a:r>
            <a:r>
              <a:rPr kumimoji="0" lang="pt-BR" sz="1400" b="0" i="0" u="none" strike="noStrike" kern="1200" cap="none" spc="0" normalizeH="0" baseline="0" noProof="0" dirty="0">
                <a:ln>
                  <a:noFill/>
                </a:ln>
                <a:solidFill>
                  <a:srgbClr val="954DE3"/>
                </a:solidFill>
                <a:effectLst/>
                <a:uLnTx/>
                <a:uFillTx/>
                <a:latin typeface="Calibri"/>
                <a:ea typeface="+mn-ea"/>
                <a:cs typeface="+mn-cs"/>
              </a:rPr>
              <a:t>, Employer e Castrolanda.</a:t>
            </a:r>
            <a:endParaRPr kumimoji="0" lang="pt-BR" sz="1400" b="1" i="0" u="none" strike="noStrike" kern="1200" cap="none" spc="0" normalizeH="0" baseline="0" noProof="0" dirty="0">
              <a:ln>
                <a:noFill/>
              </a:ln>
              <a:solidFill>
                <a:srgbClr val="954DE3"/>
              </a:solidFill>
              <a:effectLst/>
              <a:uLnTx/>
              <a:uFillTx/>
              <a:latin typeface="Calibri"/>
            </a:endParaRPr>
          </a:p>
        </p:txBody>
      </p:sp>
      <p:sp>
        <p:nvSpPr>
          <p:cNvPr id="4" name="Retângulo 3">
            <a:extLst>
              <a:ext uri="{FF2B5EF4-FFF2-40B4-BE49-F238E27FC236}">
                <a16:creationId xmlns:a16="http://schemas.microsoft.com/office/drawing/2014/main" id="{C24EB182-653C-4193-A1DD-A625EC8DE931}"/>
              </a:ext>
            </a:extLst>
          </p:cNvPr>
          <p:cNvSpPr/>
          <p:nvPr/>
        </p:nvSpPr>
        <p:spPr>
          <a:xfrm>
            <a:off x="299174" y="2571750"/>
            <a:ext cx="4680520"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Voluntária</a:t>
            </a:r>
            <a:r>
              <a:rPr kumimoji="0" lang="pt-BR" sz="1400" b="0" i="0" u="none" strike="noStrike" kern="1200" cap="none" spc="0" normalizeH="0" noProof="0" dirty="0">
                <a:ln>
                  <a:noFill/>
                </a:ln>
                <a:solidFill>
                  <a:srgbClr val="954DE3"/>
                </a:solidFill>
                <a:effectLst/>
                <a:uLnTx/>
                <a:uFillTx/>
                <a:latin typeface="Calibri"/>
                <a:ea typeface="+mn-ea"/>
                <a:cs typeface="+mn-cs"/>
              </a:rPr>
              <a:t> e </a:t>
            </a:r>
            <a:r>
              <a:rPr kumimoji="0" lang="pt-BR" sz="1400" b="0" i="0" u="none" strike="noStrike" kern="1200" cap="none" spc="0" normalizeH="0" noProof="0" dirty="0" err="1">
                <a:ln>
                  <a:noFill/>
                </a:ln>
                <a:solidFill>
                  <a:srgbClr val="954DE3"/>
                </a:solidFill>
                <a:effectLst/>
                <a:uLnTx/>
                <a:uFillTx/>
                <a:latin typeface="Calibri"/>
                <a:ea typeface="+mn-ea"/>
                <a:cs typeface="+mn-cs"/>
              </a:rPr>
              <a:t>co-líder</a:t>
            </a:r>
            <a:r>
              <a:rPr kumimoji="0" lang="pt-BR" sz="1400" b="0" i="0" u="none" strike="noStrike" kern="1200" cap="none" spc="0" normalizeH="0" noProof="0" dirty="0">
                <a:ln>
                  <a:noFill/>
                </a:ln>
                <a:solidFill>
                  <a:srgbClr val="954DE3"/>
                </a:solidFill>
                <a:effectLst/>
                <a:uLnTx/>
                <a:uFillTx/>
                <a:latin typeface="Calibri"/>
                <a:ea typeface="+mn-ea"/>
                <a:cs typeface="+mn-cs"/>
              </a:rPr>
              <a:t> do  programa de mentoria para jovens na </a:t>
            </a:r>
            <a:r>
              <a:rPr kumimoji="0" lang="pt-BR" sz="1400" b="1" i="0" u="none" strike="noStrike" kern="1200" cap="none" spc="0" normalizeH="0" noProof="0" dirty="0">
                <a:ln>
                  <a:noFill/>
                </a:ln>
                <a:solidFill>
                  <a:srgbClr val="954DE3"/>
                </a:solidFill>
                <a:effectLst/>
                <a:uLnTx/>
                <a:uFillTx/>
                <a:latin typeface="Calibri"/>
                <a:ea typeface="+mn-ea"/>
                <a:cs typeface="+mn-cs"/>
              </a:rPr>
              <a:t>ABRH/PR.</a:t>
            </a:r>
            <a:endParaRPr kumimoji="0" lang="pt-BR" sz="1400" b="1" i="0" u="none" strike="noStrike" kern="1200" cap="none" spc="0" normalizeH="0" baseline="0" noProof="0" dirty="0">
              <a:ln>
                <a:noFill/>
              </a:ln>
              <a:solidFill>
                <a:srgbClr val="954DE3"/>
              </a:solidFill>
              <a:effectLst/>
              <a:uLnTx/>
              <a:uFillTx/>
              <a:latin typeface="Calibri"/>
              <a:ea typeface="+mn-ea"/>
              <a:cs typeface="+mn-cs"/>
            </a:endParaRPr>
          </a:p>
        </p:txBody>
      </p:sp>
      <p:pic>
        <p:nvPicPr>
          <p:cNvPr id="6146" name="Picture 2" descr="Paranashop | ABRH-PR divulgará vencedores do Prêmio Ser Humano em cerimônia  no Hotel Bourbon">
            <a:extLst>
              <a:ext uri="{FF2B5EF4-FFF2-40B4-BE49-F238E27FC236}">
                <a16:creationId xmlns:a16="http://schemas.microsoft.com/office/drawing/2014/main" id="{0F011C3E-2865-42AF-8F28-473774D556E5}"/>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74286" y="2237494"/>
            <a:ext cx="3456384" cy="1191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0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5D90E2A-3FDF-4F9B-A2B3-A4FB6CF61258}"/>
              </a:ext>
            </a:extLst>
          </p:cNvPr>
          <p:cNvSpPr/>
          <p:nvPr/>
        </p:nvSpPr>
        <p:spPr>
          <a:xfrm>
            <a:off x="299174" y="1203598"/>
            <a:ext cx="5005428"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Apaixonada por RH há </a:t>
            </a:r>
            <a:r>
              <a:rPr kumimoji="0" lang="pt-BR" sz="1400" b="1" i="0" u="none" strike="noStrike" kern="1200" cap="none" spc="0" normalizeH="0" baseline="0" noProof="0" dirty="0">
                <a:ln>
                  <a:noFill/>
                </a:ln>
                <a:solidFill>
                  <a:srgbClr val="954DE3"/>
                </a:solidFill>
                <a:effectLst/>
                <a:uLnTx/>
                <a:uFillTx/>
                <a:latin typeface="Calibri"/>
                <a:ea typeface="+mn-ea"/>
                <a:cs typeface="+mn-cs"/>
              </a:rPr>
              <a:t>15 anos</a:t>
            </a:r>
            <a:r>
              <a:rPr kumimoji="0" lang="pt-BR" sz="1400" b="0" i="0" u="none" strike="noStrike" kern="1200" cap="none" spc="0" normalizeH="0" baseline="0" noProof="0" dirty="0">
                <a:ln>
                  <a:noFill/>
                </a:ln>
                <a:solidFill>
                  <a:srgbClr val="954DE3"/>
                </a:solidFill>
                <a:effectLst/>
                <a:uLnTx/>
                <a:uFillTx/>
                <a:latin typeface="Calibri"/>
                <a:ea typeface="+mn-ea"/>
                <a:cs typeface="+mn-cs"/>
              </a:rPr>
              <a:t>, atuei em empresas como Votorantim,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Mondelez</a:t>
            </a:r>
            <a:r>
              <a:rPr kumimoji="0" lang="pt-BR" sz="1400" b="0" i="0" u="none" strike="noStrike" kern="1200" cap="none" spc="0" normalizeH="0" baseline="0" noProof="0" dirty="0">
                <a:ln>
                  <a:noFill/>
                </a:ln>
                <a:solidFill>
                  <a:srgbClr val="954DE3"/>
                </a:solidFill>
                <a:effectLst/>
                <a:uLnTx/>
                <a:uFillTx/>
                <a:latin typeface="Calibri"/>
                <a:ea typeface="+mn-ea"/>
                <a:cs typeface="+mn-cs"/>
              </a:rPr>
              <a:t>, Britânia/Philco,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Ecorodovias</a:t>
            </a:r>
            <a:r>
              <a:rPr kumimoji="0" lang="pt-BR" sz="1400" b="0" i="0" u="none" strike="noStrike" kern="1200" cap="none" spc="0" normalizeH="0" baseline="0" noProof="0" dirty="0">
                <a:ln>
                  <a:noFill/>
                </a:ln>
                <a:solidFill>
                  <a:srgbClr val="954DE3"/>
                </a:solidFill>
                <a:effectLst/>
                <a:uLnTx/>
                <a:uFillTx/>
                <a:latin typeface="Calibri"/>
                <a:ea typeface="+mn-ea"/>
                <a:cs typeface="+mn-cs"/>
              </a:rPr>
              <a:t>, </a:t>
            </a:r>
            <a:r>
              <a:rPr kumimoji="0" lang="pt-BR" sz="1400" b="0" i="0" u="none" strike="noStrike" kern="1200" cap="none" spc="0" normalizeH="0" baseline="0" noProof="0" dirty="0" err="1">
                <a:ln>
                  <a:noFill/>
                </a:ln>
                <a:solidFill>
                  <a:srgbClr val="954DE3"/>
                </a:solidFill>
                <a:effectLst/>
                <a:uLnTx/>
                <a:uFillTx/>
                <a:latin typeface="Calibri"/>
                <a:ea typeface="+mn-ea"/>
                <a:cs typeface="+mn-cs"/>
              </a:rPr>
              <a:t>Employer</a:t>
            </a:r>
            <a:r>
              <a:rPr kumimoji="0" lang="pt-BR" sz="1400" b="0" i="0" u="none" strike="noStrike" kern="1200" cap="none" spc="0" normalizeH="0" baseline="0" noProof="0" dirty="0">
                <a:ln>
                  <a:noFill/>
                </a:ln>
                <a:solidFill>
                  <a:srgbClr val="954DE3"/>
                </a:solidFill>
                <a:effectLst/>
                <a:uLnTx/>
                <a:uFillTx/>
                <a:latin typeface="Calibri"/>
                <a:ea typeface="+mn-ea"/>
                <a:cs typeface="+mn-cs"/>
              </a:rPr>
              <a:t> e Castrolanda</a:t>
            </a:r>
            <a:r>
              <a:rPr lang="pt-BR" sz="1400" noProof="0" dirty="0">
                <a:solidFill>
                  <a:srgbClr val="954DE3"/>
                </a:solidFill>
                <a:latin typeface="Calibri"/>
              </a:rPr>
              <a:t> e líder do grupo de mentoria para jovens </a:t>
            </a:r>
            <a:r>
              <a:rPr lang="pt-BR" sz="1400" b="1" noProof="0" dirty="0">
                <a:solidFill>
                  <a:srgbClr val="954DE3"/>
                </a:solidFill>
                <a:latin typeface="Calibri"/>
              </a:rPr>
              <a:t>ABRH/PR.</a:t>
            </a:r>
            <a:endParaRPr kumimoji="0" lang="pt-BR" sz="1400" b="1" i="0" u="none" strike="noStrike" kern="1200" cap="none" spc="0" normalizeH="0" baseline="0" noProof="0" dirty="0">
              <a:ln>
                <a:noFill/>
              </a:ln>
              <a:solidFill>
                <a:srgbClr val="954DE3"/>
              </a:solidFill>
              <a:effectLst/>
              <a:uLnTx/>
              <a:uFillTx/>
              <a:latin typeface="Calibri"/>
            </a:endParaRPr>
          </a:p>
        </p:txBody>
      </p:sp>
      <p:sp>
        <p:nvSpPr>
          <p:cNvPr id="3" name="Retângulo 2">
            <a:extLst>
              <a:ext uri="{FF2B5EF4-FFF2-40B4-BE49-F238E27FC236}">
                <a16:creationId xmlns:a16="http://schemas.microsoft.com/office/drawing/2014/main" id="{D568B488-F541-462B-81E1-13D9D90DD95F}"/>
              </a:ext>
            </a:extLst>
          </p:cNvPr>
          <p:cNvSpPr/>
          <p:nvPr/>
        </p:nvSpPr>
        <p:spPr>
          <a:xfrm>
            <a:off x="299174" y="3570570"/>
            <a:ext cx="5029782"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LinkedIn +14k</a:t>
            </a:r>
            <a:r>
              <a:rPr kumimoji="0" lang="pt-BR" sz="1400" b="0" i="0" u="none" strike="noStrike" kern="1200" cap="none" spc="0" normalizeH="0" noProof="0" dirty="0">
                <a:ln>
                  <a:noFill/>
                </a:ln>
                <a:solidFill>
                  <a:srgbClr val="954DE3"/>
                </a:solidFill>
                <a:effectLst/>
                <a:uLnTx/>
                <a:uFillTx/>
                <a:latin typeface="Calibri"/>
                <a:ea typeface="+mn-ea"/>
                <a:cs typeface="+mn-cs"/>
              </a:rPr>
              <a:t> e </a:t>
            </a:r>
            <a:r>
              <a:rPr lang="pt-BR" sz="1400" dirty="0">
                <a:solidFill>
                  <a:srgbClr val="954DE3"/>
                </a:solidFill>
                <a:latin typeface="Calibri"/>
              </a:rPr>
              <a:t>Instagram +1,6k</a:t>
            </a:r>
          </a:p>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pt-BR" sz="1400" dirty="0">
              <a:solidFill>
                <a:srgbClr val="954DE3"/>
              </a:solidFill>
              <a:latin typeface="Calibri"/>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pt-BR" sz="1400" dirty="0">
              <a:solidFill>
                <a:srgbClr val="954DE3"/>
              </a:solidFill>
              <a:latin typeface="Calibri"/>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Treinei + 1k pessoas</a:t>
            </a:r>
            <a:r>
              <a:rPr kumimoji="0" lang="pt-BR" sz="1400" b="0" i="0" u="none" strike="noStrike" kern="1200" cap="none" spc="0" normalizeH="0" noProof="0" dirty="0">
                <a:ln>
                  <a:noFill/>
                </a:ln>
                <a:solidFill>
                  <a:srgbClr val="954DE3"/>
                </a:solidFill>
                <a:effectLst/>
                <a:uLnTx/>
                <a:uFillTx/>
                <a:latin typeface="Calibri"/>
                <a:ea typeface="+mn-ea"/>
                <a:cs typeface="+mn-cs"/>
              </a:rPr>
              <a:t> em autoconhecimento, liderança e soft skills</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sp>
        <p:nvSpPr>
          <p:cNvPr id="4" name="Retângulo 3">
            <a:extLst>
              <a:ext uri="{FF2B5EF4-FFF2-40B4-BE49-F238E27FC236}">
                <a16:creationId xmlns:a16="http://schemas.microsoft.com/office/drawing/2014/main" id="{C24EB182-653C-4193-A1DD-A625EC8DE931}"/>
              </a:ext>
            </a:extLst>
          </p:cNvPr>
          <p:cNvSpPr/>
          <p:nvPr/>
        </p:nvSpPr>
        <p:spPr>
          <a:xfrm>
            <a:off x="299174" y="2571750"/>
            <a:ext cx="4680520"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pt-BR" sz="1400" b="0" i="0" u="none" strike="noStrike" kern="1200" cap="none" spc="0" normalizeH="0" baseline="0" noProof="0" dirty="0">
                <a:ln>
                  <a:noFill/>
                </a:ln>
                <a:solidFill>
                  <a:srgbClr val="954DE3"/>
                </a:solidFill>
                <a:effectLst/>
                <a:uLnTx/>
                <a:uFillTx/>
                <a:latin typeface="Calibri"/>
                <a:ea typeface="+mn-ea"/>
                <a:cs typeface="+mn-cs"/>
              </a:rPr>
              <a:t> Voluntária</a:t>
            </a:r>
            <a:r>
              <a:rPr kumimoji="0" lang="pt-BR" sz="1400" b="0" i="0" u="none" strike="noStrike" kern="1200" cap="none" spc="0" normalizeH="0" noProof="0" dirty="0">
                <a:ln>
                  <a:noFill/>
                </a:ln>
                <a:solidFill>
                  <a:srgbClr val="954DE3"/>
                </a:solidFill>
                <a:effectLst/>
                <a:uLnTx/>
                <a:uFillTx/>
                <a:latin typeface="Calibri"/>
                <a:ea typeface="+mn-ea"/>
                <a:cs typeface="+mn-cs"/>
              </a:rPr>
              <a:t> e </a:t>
            </a:r>
            <a:r>
              <a:rPr kumimoji="0" lang="pt-BR" sz="1400" b="0" i="0" u="none" strike="noStrike" kern="1200" cap="none" spc="0" normalizeH="0" noProof="0" dirty="0" err="1">
                <a:ln>
                  <a:noFill/>
                </a:ln>
                <a:solidFill>
                  <a:srgbClr val="954DE3"/>
                </a:solidFill>
                <a:effectLst/>
                <a:uLnTx/>
                <a:uFillTx/>
                <a:latin typeface="Calibri"/>
                <a:ea typeface="+mn-ea"/>
                <a:cs typeface="+mn-cs"/>
              </a:rPr>
              <a:t>co-líder</a:t>
            </a:r>
            <a:r>
              <a:rPr kumimoji="0" lang="pt-BR" sz="1400" b="0" i="0" u="none" strike="noStrike" kern="1200" cap="none" spc="0" normalizeH="0" noProof="0" dirty="0">
                <a:ln>
                  <a:noFill/>
                </a:ln>
                <a:solidFill>
                  <a:srgbClr val="954DE3"/>
                </a:solidFill>
                <a:effectLst/>
                <a:uLnTx/>
                <a:uFillTx/>
                <a:latin typeface="Calibri"/>
                <a:ea typeface="+mn-ea"/>
                <a:cs typeface="+mn-cs"/>
              </a:rPr>
              <a:t> do  programa de mentoria para jovens na ABRH/PR</a:t>
            </a:r>
            <a:endParaRPr kumimoji="0" lang="pt-BR" sz="1400" b="0" i="0" u="none" strike="noStrike" kern="1200" cap="none" spc="0" normalizeH="0" baseline="0" noProof="0" dirty="0">
              <a:ln>
                <a:noFill/>
              </a:ln>
              <a:solidFill>
                <a:srgbClr val="954DE3"/>
              </a:solidFill>
              <a:effectLst/>
              <a:uLnTx/>
              <a:uFillTx/>
              <a:latin typeface="Calibri"/>
              <a:ea typeface="+mn-ea"/>
              <a:cs typeface="+mn-cs"/>
            </a:endParaRPr>
          </a:p>
        </p:txBody>
      </p:sp>
      <p:pic>
        <p:nvPicPr>
          <p:cNvPr id="14" name="Imagem 13" descr="Interface gráfica do usuário, Aplicativo&#10;&#10;Descrição gerada automaticamente">
            <a:extLst>
              <a:ext uri="{FF2B5EF4-FFF2-40B4-BE49-F238E27FC236}">
                <a16:creationId xmlns:a16="http://schemas.microsoft.com/office/drawing/2014/main" id="{40A1F12C-8709-417F-A583-0773D578B7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3082" y="3155384"/>
            <a:ext cx="2355726" cy="2355726"/>
          </a:xfrm>
          <a:prstGeom prst="rect">
            <a:avLst/>
          </a:prstGeom>
        </p:spPr>
      </p:pic>
      <p:pic>
        <p:nvPicPr>
          <p:cNvPr id="16" name="Imagem 15" descr="Grupo de pessoas posando para foto&#10;&#10;Descrição gerada automaticamente">
            <a:extLst>
              <a:ext uri="{FF2B5EF4-FFF2-40B4-BE49-F238E27FC236}">
                <a16:creationId xmlns:a16="http://schemas.microsoft.com/office/drawing/2014/main" id="{DF40920B-348B-4A28-9630-4BE662C469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8059" y="2089287"/>
            <a:ext cx="2128253" cy="1066097"/>
          </a:xfrm>
          <a:prstGeom prst="rect">
            <a:avLst/>
          </a:prstGeom>
        </p:spPr>
      </p:pic>
      <p:pic>
        <p:nvPicPr>
          <p:cNvPr id="12" name="Imagem 11" descr="Interface gráfica do usuário, Texto, Aplicativo&#10;&#10;Descrição gerada automaticamente">
            <a:extLst>
              <a:ext uri="{FF2B5EF4-FFF2-40B4-BE49-F238E27FC236}">
                <a16:creationId xmlns:a16="http://schemas.microsoft.com/office/drawing/2014/main" id="{1E0F7C25-7671-47F7-B196-47F26C9589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27992">
            <a:off x="7413661" y="140655"/>
            <a:ext cx="1445350" cy="2569510"/>
          </a:xfrm>
          <a:prstGeom prst="rect">
            <a:avLst/>
          </a:prstGeom>
        </p:spPr>
      </p:pic>
    </p:spTree>
    <p:extLst>
      <p:ext uri="{BB962C8B-B14F-4D97-AF65-F5344CB8AC3E}">
        <p14:creationId xmlns:p14="http://schemas.microsoft.com/office/powerpoint/2010/main" val="7413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Interface gráfica do usuário, Aplicativo, Teams&#10;&#10;Descrição gerada automaticamente">
            <a:extLst>
              <a:ext uri="{FF2B5EF4-FFF2-40B4-BE49-F238E27FC236}">
                <a16:creationId xmlns:a16="http://schemas.microsoft.com/office/drawing/2014/main" id="{BD022C49-70F1-46F1-9D00-74208A4000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323" r="12107"/>
          <a:stretch/>
        </p:blipFill>
        <p:spPr>
          <a:xfrm>
            <a:off x="2575332" y="1104338"/>
            <a:ext cx="3384376" cy="3439635"/>
          </a:xfrm>
          <a:prstGeom prst="ellipse">
            <a:avLst/>
          </a:prstGeom>
        </p:spPr>
      </p:pic>
      <p:sp>
        <p:nvSpPr>
          <p:cNvPr id="13" name="Retângulo 12">
            <a:extLst>
              <a:ext uri="{FF2B5EF4-FFF2-40B4-BE49-F238E27FC236}">
                <a16:creationId xmlns:a16="http://schemas.microsoft.com/office/drawing/2014/main" id="{70EAEBF8-6066-44FA-9389-C73FAFD0E0FD}"/>
              </a:ext>
            </a:extLst>
          </p:cNvPr>
          <p:cNvSpPr/>
          <p:nvPr/>
        </p:nvSpPr>
        <p:spPr>
          <a:xfrm>
            <a:off x="712110" y="488424"/>
            <a:ext cx="2976682"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err="1">
                <a:solidFill>
                  <a:srgbClr val="954DE3"/>
                </a:solidFill>
                <a:latin typeface="Calibri"/>
              </a:rPr>
              <a:t>Human</a:t>
            </a:r>
            <a:r>
              <a:rPr lang="pt-BR" sz="2000" b="1" noProof="0" dirty="0">
                <a:solidFill>
                  <a:srgbClr val="954DE3"/>
                </a:solidFill>
                <a:latin typeface="Calibri"/>
              </a:rPr>
              <a:t> </a:t>
            </a:r>
            <a:r>
              <a:rPr lang="pt-BR" sz="2000" b="1" noProof="0" dirty="0" err="1">
                <a:solidFill>
                  <a:srgbClr val="954DE3"/>
                </a:solidFill>
                <a:latin typeface="Calibri"/>
              </a:rPr>
              <a:t>Resources</a:t>
            </a:r>
            <a:r>
              <a:rPr lang="pt-BR" sz="2000" b="1" noProof="0" dirty="0">
                <a:solidFill>
                  <a:srgbClr val="954DE3"/>
                </a:solidFill>
                <a:latin typeface="Calibri"/>
              </a:rPr>
              <a:t> Business </a:t>
            </a:r>
            <a:r>
              <a:rPr lang="pt-BR" sz="2000" b="1" noProof="0" dirty="0" err="1">
                <a:solidFill>
                  <a:srgbClr val="954DE3"/>
                </a:solidFill>
                <a:latin typeface="Calibri"/>
              </a:rPr>
              <a:t>Partner</a:t>
            </a:r>
            <a:endParaRPr lang="pt-BR" sz="2000" b="1" noProof="0" dirty="0">
              <a:solidFill>
                <a:srgbClr val="954DE3"/>
              </a:solidFill>
              <a:latin typeface="Calibri"/>
            </a:endParaRPr>
          </a:p>
          <a:p>
            <a:pPr marL="0" marR="0" lvl="0" indent="0" algn="ctr" defTabSz="914400" rtl="0" eaLnBrk="1" fontAlgn="auto" latinLnBrk="0" hangingPunct="1">
              <a:lnSpc>
                <a:spcPct val="100000"/>
              </a:lnSpc>
              <a:spcBef>
                <a:spcPts val="0"/>
              </a:spcBef>
              <a:spcAft>
                <a:spcPts val="0"/>
              </a:spcAft>
              <a:buClrTx/>
              <a:buSzTx/>
              <a:tabLst/>
              <a:defRPr/>
            </a:pPr>
            <a:r>
              <a:rPr kumimoji="0" lang="pt-BR" sz="2000" b="1" i="0" u="none" strike="noStrike" kern="1200" cap="none" spc="0" normalizeH="0" baseline="0" dirty="0">
                <a:ln>
                  <a:noFill/>
                </a:ln>
                <a:solidFill>
                  <a:srgbClr val="954DE3"/>
                </a:solidFill>
                <a:effectLst/>
                <a:uLnTx/>
                <a:uFillTx/>
                <a:latin typeface="Calibri"/>
              </a:rPr>
              <a:t>HRBP</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4" name="Retângulo 13">
            <a:extLst>
              <a:ext uri="{FF2B5EF4-FFF2-40B4-BE49-F238E27FC236}">
                <a16:creationId xmlns:a16="http://schemas.microsoft.com/office/drawing/2014/main" id="{654371EF-3338-4500-842D-EE150BFB6FD2}"/>
              </a:ext>
            </a:extLst>
          </p:cNvPr>
          <p:cNvSpPr/>
          <p:nvPr/>
        </p:nvSpPr>
        <p:spPr>
          <a:xfrm>
            <a:off x="2796434" y="4647745"/>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dirty="0">
                <a:solidFill>
                  <a:srgbClr val="954DE3"/>
                </a:solidFill>
                <a:latin typeface="Calibri"/>
              </a:rPr>
              <a:t>Mentora de Carreira</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5" name="Retângulo 14">
            <a:extLst>
              <a:ext uri="{FF2B5EF4-FFF2-40B4-BE49-F238E27FC236}">
                <a16:creationId xmlns:a16="http://schemas.microsoft.com/office/drawing/2014/main" id="{3B292725-633A-4DC5-B40B-5F41AD8234D9}"/>
              </a:ext>
            </a:extLst>
          </p:cNvPr>
          <p:cNvSpPr/>
          <p:nvPr/>
        </p:nvSpPr>
        <p:spPr>
          <a:xfrm>
            <a:off x="5966621" y="3444861"/>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Produtora de Conteúdos</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6" name="Retângulo 15">
            <a:extLst>
              <a:ext uri="{FF2B5EF4-FFF2-40B4-BE49-F238E27FC236}">
                <a16:creationId xmlns:a16="http://schemas.microsoft.com/office/drawing/2014/main" id="{1D008F1B-63D7-4B35-AFF5-5C82B9E7A23B}"/>
              </a:ext>
            </a:extLst>
          </p:cNvPr>
          <p:cNvSpPr/>
          <p:nvPr/>
        </p:nvSpPr>
        <p:spPr>
          <a:xfrm>
            <a:off x="5568157" y="2515624"/>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Psicóloga</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7" name="Retângulo 16">
            <a:extLst>
              <a:ext uri="{FF2B5EF4-FFF2-40B4-BE49-F238E27FC236}">
                <a16:creationId xmlns:a16="http://schemas.microsoft.com/office/drawing/2014/main" id="{9332D915-B5EB-4290-B718-603CD97F00FE}"/>
              </a:ext>
            </a:extLst>
          </p:cNvPr>
          <p:cNvSpPr/>
          <p:nvPr/>
        </p:nvSpPr>
        <p:spPr>
          <a:xfrm>
            <a:off x="-35754" y="2747430"/>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Palestrante</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8" name="Retângulo 17">
            <a:extLst>
              <a:ext uri="{FF2B5EF4-FFF2-40B4-BE49-F238E27FC236}">
                <a16:creationId xmlns:a16="http://schemas.microsoft.com/office/drawing/2014/main" id="{03878615-96B1-44B9-9CE7-7C3678ED3DB3}"/>
              </a:ext>
            </a:extLst>
          </p:cNvPr>
          <p:cNvSpPr/>
          <p:nvPr/>
        </p:nvSpPr>
        <p:spPr>
          <a:xfrm>
            <a:off x="2989939" y="474601"/>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Treinadora</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19" name="Retângulo 18">
            <a:extLst>
              <a:ext uri="{FF2B5EF4-FFF2-40B4-BE49-F238E27FC236}">
                <a16:creationId xmlns:a16="http://schemas.microsoft.com/office/drawing/2014/main" id="{0FE3EC27-0DE0-4941-B021-3AEB489DD814}"/>
              </a:ext>
            </a:extLst>
          </p:cNvPr>
          <p:cNvSpPr/>
          <p:nvPr/>
        </p:nvSpPr>
        <p:spPr>
          <a:xfrm>
            <a:off x="4846248" y="1685832"/>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Artesã</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21" name="Retângulo 20">
            <a:extLst>
              <a:ext uri="{FF2B5EF4-FFF2-40B4-BE49-F238E27FC236}">
                <a16:creationId xmlns:a16="http://schemas.microsoft.com/office/drawing/2014/main" id="{4CC31455-E9F5-4992-B0D2-E475241C4E88}"/>
              </a:ext>
            </a:extLst>
          </p:cNvPr>
          <p:cNvSpPr/>
          <p:nvPr/>
        </p:nvSpPr>
        <p:spPr>
          <a:xfrm>
            <a:off x="5371883" y="4271285"/>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Terapeuta Integrativa</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22" name="Retângulo 21">
            <a:extLst>
              <a:ext uri="{FF2B5EF4-FFF2-40B4-BE49-F238E27FC236}">
                <a16:creationId xmlns:a16="http://schemas.microsoft.com/office/drawing/2014/main" id="{F8D22FDA-DFA1-4AE0-9515-E321B4065E27}"/>
              </a:ext>
            </a:extLst>
          </p:cNvPr>
          <p:cNvSpPr/>
          <p:nvPr/>
        </p:nvSpPr>
        <p:spPr>
          <a:xfrm>
            <a:off x="-167271" y="1932872"/>
            <a:ext cx="29766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lang="pt-BR" sz="2000" b="1" noProof="0" dirty="0">
                <a:solidFill>
                  <a:srgbClr val="954DE3"/>
                </a:solidFill>
                <a:latin typeface="Calibri"/>
              </a:rPr>
              <a:t>Gestora de Mudanças</a:t>
            </a:r>
            <a:endParaRPr kumimoji="0" lang="pt-BR" sz="2000" b="1" i="0" u="none" strike="noStrike" kern="1200" cap="none" spc="0" normalizeH="0" baseline="0" noProof="0" dirty="0">
              <a:ln>
                <a:noFill/>
              </a:ln>
              <a:solidFill>
                <a:srgbClr val="954DE3"/>
              </a:solidFill>
              <a:effectLst/>
              <a:uLnTx/>
              <a:uFillTx/>
              <a:latin typeface="Calibri"/>
            </a:endParaRPr>
          </a:p>
        </p:txBody>
      </p:sp>
      <p:sp>
        <p:nvSpPr>
          <p:cNvPr id="23" name="Retângulo 22">
            <a:extLst>
              <a:ext uri="{FF2B5EF4-FFF2-40B4-BE49-F238E27FC236}">
                <a16:creationId xmlns:a16="http://schemas.microsoft.com/office/drawing/2014/main" id="{7E70BAB2-6D92-4B69-B1F9-47597F5710A1}"/>
              </a:ext>
            </a:extLst>
          </p:cNvPr>
          <p:cNvSpPr/>
          <p:nvPr/>
        </p:nvSpPr>
        <p:spPr>
          <a:xfrm>
            <a:off x="-44128" y="3763454"/>
            <a:ext cx="3242494"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tabLst/>
              <a:defRPr/>
            </a:pPr>
            <a:r>
              <a:rPr kumimoji="0" lang="pt-BR" sz="2000" b="1" i="0" u="none" strike="noStrike" kern="1200" cap="none" spc="0" normalizeH="0" baseline="0" noProof="0" dirty="0">
                <a:ln>
                  <a:noFill/>
                </a:ln>
                <a:solidFill>
                  <a:srgbClr val="954DE3"/>
                </a:solidFill>
                <a:effectLst/>
                <a:uLnTx/>
                <a:uFillTx/>
                <a:latin typeface="Calibri"/>
              </a:rPr>
              <a:t>Especialista em Desenvolvimento  Humano</a:t>
            </a:r>
          </a:p>
        </p:txBody>
      </p:sp>
    </p:spTree>
    <p:extLst>
      <p:ext uri="{BB962C8B-B14F-4D97-AF65-F5344CB8AC3E}">
        <p14:creationId xmlns:p14="http://schemas.microsoft.com/office/powerpoint/2010/main" val="66134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Resultado de imagem para bne logo"/>
          <p:cNvPicPr>
            <a:picLocks noChangeAspect="1" noChangeArrowheads="1"/>
          </p:cNvPicPr>
          <p:nvPr/>
        </p:nvPicPr>
        <p:blipFill>
          <a:blip r:embed="rId3" cstate="print"/>
          <a:srcRect/>
          <a:stretch>
            <a:fillRect/>
          </a:stretch>
        </p:blipFill>
        <p:spPr bwMode="auto">
          <a:xfrm>
            <a:off x="179512" y="195486"/>
            <a:ext cx="864096" cy="452494"/>
          </a:xfrm>
          <a:prstGeom prst="rect">
            <a:avLst/>
          </a:prstGeom>
          <a:noFill/>
        </p:spPr>
      </p:pic>
      <p:sp>
        <p:nvSpPr>
          <p:cNvPr id="2" name="Retângulo 1">
            <a:extLst>
              <a:ext uri="{FF2B5EF4-FFF2-40B4-BE49-F238E27FC236}">
                <a16:creationId xmlns:a16="http://schemas.microsoft.com/office/drawing/2014/main" id="{95E9A2AF-96AD-4C68-8291-FAF1AECCAB6D}"/>
              </a:ext>
            </a:extLst>
          </p:cNvPr>
          <p:cNvSpPr/>
          <p:nvPr/>
        </p:nvSpPr>
        <p:spPr>
          <a:xfrm>
            <a:off x="162134" y="309592"/>
            <a:ext cx="6624736" cy="4524315"/>
          </a:xfrm>
          <a:prstGeom prst="rect">
            <a:avLst/>
          </a:prstGeom>
          <a:noFill/>
        </p:spPr>
        <p:txBody>
          <a:bodyPr wrap="square" lIns="91440" tIns="45720" rIns="91440" bIns="45720">
            <a:spAutoFit/>
          </a:bodyPr>
          <a:lstStyle/>
          <a:p>
            <a:pPr algn="ctr"/>
            <a:r>
              <a:rPr lang="pt-BR" sz="7200" b="1" cap="none" spc="0" dirty="0">
                <a:ln w="10160">
                  <a:solidFill>
                    <a:srgbClr val="3A3867"/>
                  </a:solidFill>
                  <a:prstDash val="solid"/>
                </a:ln>
                <a:solidFill>
                  <a:srgbClr val="954DE3"/>
                </a:solidFill>
                <a:effectLst>
                  <a:outerShdw blurRad="38100" dist="22860" dir="5400000" algn="tl" rotWithShape="0">
                    <a:srgbClr val="000000">
                      <a:alpha val="30000"/>
                    </a:srgbClr>
                  </a:outerShdw>
                </a:effectLst>
              </a:rPr>
              <a:t>O  que a empresa e o gestor devem à você?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23528" y="843558"/>
            <a:ext cx="8424936" cy="461665"/>
          </a:xfrm>
          <a:prstGeom prst="rect">
            <a:avLst/>
          </a:prstGeom>
        </p:spPr>
        <p:txBody>
          <a:bodyPr wrap="square">
            <a:spAutoFit/>
          </a:bodyPr>
          <a:lstStyle/>
          <a:p>
            <a:r>
              <a:rPr lang="pt-BR" sz="2400" b="1" dirty="0">
                <a:solidFill>
                  <a:srgbClr val="954DE3"/>
                </a:solidFill>
              </a:rPr>
              <a:t>AUTORRESPONSABILIDADE</a:t>
            </a:r>
          </a:p>
        </p:txBody>
      </p:sp>
      <p:pic>
        <p:nvPicPr>
          <p:cNvPr id="4" name="Picture 2" descr="Resultado de imagem para bne logo"/>
          <p:cNvPicPr>
            <a:picLocks noChangeAspect="1" noChangeArrowheads="1"/>
          </p:cNvPicPr>
          <p:nvPr/>
        </p:nvPicPr>
        <p:blipFill>
          <a:blip r:embed="rId2" cstate="print"/>
          <a:srcRect/>
          <a:stretch>
            <a:fillRect/>
          </a:stretch>
        </p:blipFill>
        <p:spPr bwMode="auto">
          <a:xfrm>
            <a:off x="179512" y="195486"/>
            <a:ext cx="864096" cy="452494"/>
          </a:xfrm>
          <a:prstGeom prst="rect">
            <a:avLst/>
          </a:prstGeom>
          <a:noFill/>
        </p:spPr>
      </p:pic>
      <p:sp>
        <p:nvSpPr>
          <p:cNvPr id="49154" name="AutoShape 2"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56" name="AutoShape 4"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58" name="AutoShape 6" descr="Autorresponsabilidade: Enquanto culparmos os outros não seremos feliz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72" name="AutoShape 20" descr="Free Opened Book, Download Free Opened Book png images, Free ClipArts on  Clipart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49174" name="AutoShape 22" descr="Free Opened Book, Download Free Opened Book png images, Free ClipArts on  Clipart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grpSp>
        <p:nvGrpSpPr>
          <p:cNvPr id="43" name="Grupo 42"/>
          <p:cNvGrpSpPr/>
          <p:nvPr/>
        </p:nvGrpSpPr>
        <p:grpSpPr>
          <a:xfrm>
            <a:off x="467544" y="1275606"/>
            <a:ext cx="3528392" cy="3528392"/>
            <a:chOff x="467544" y="1275606"/>
            <a:chExt cx="3528392" cy="3528392"/>
          </a:xfrm>
        </p:grpSpPr>
        <p:pic>
          <p:nvPicPr>
            <p:cNvPr id="49176" name="Picture 24" descr="Pastel paper note png"/>
            <p:cNvPicPr>
              <a:picLocks noChangeAspect="1" noChangeArrowheads="1"/>
            </p:cNvPicPr>
            <p:nvPr/>
          </p:nvPicPr>
          <p:blipFill>
            <a:blip r:embed="rId3" cstate="print">
              <a:clrChange>
                <a:clrFrom>
                  <a:srgbClr val="EFEFEF"/>
                </a:clrFrom>
                <a:clrTo>
                  <a:srgbClr val="EFEFEF">
                    <a:alpha val="0"/>
                  </a:srgbClr>
                </a:clrTo>
              </a:clrChange>
              <a:duotone>
                <a:prstClr val="black"/>
                <a:srgbClr val="ECECEC">
                  <a:tint val="45000"/>
                  <a:satMod val="400000"/>
                </a:srgbClr>
              </a:duotone>
            </a:blip>
            <a:srcRect/>
            <a:stretch>
              <a:fillRect/>
            </a:stretch>
          </p:blipFill>
          <p:spPr bwMode="auto">
            <a:xfrm rot="21051642">
              <a:off x="467544" y="1275606"/>
              <a:ext cx="3528392" cy="3528392"/>
            </a:xfrm>
            <a:prstGeom prst="rect">
              <a:avLst/>
            </a:prstGeom>
            <a:noFill/>
          </p:spPr>
        </p:pic>
        <p:sp>
          <p:nvSpPr>
            <p:cNvPr id="36" name="CaixaDeTexto 35"/>
            <p:cNvSpPr txBox="1"/>
            <p:nvPr/>
          </p:nvSpPr>
          <p:spPr>
            <a:xfrm rot="21066123">
              <a:off x="631045" y="1985216"/>
              <a:ext cx="2747943" cy="473206"/>
            </a:xfrm>
            <a:prstGeom prst="rect">
              <a:avLst/>
            </a:prstGeom>
            <a:noFill/>
          </p:spPr>
          <p:txBody>
            <a:bodyPr wrap="square" rtlCol="0">
              <a:spAutoFit/>
            </a:bodyPr>
            <a:lstStyle/>
            <a:p>
              <a:pPr algn="ctr">
                <a:lnSpc>
                  <a:spcPct val="150000"/>
                </a:lnSpc>
              </a:pPr>
              <a:r>
                <a:rPr lang="pt-BR" b="1" dirty="0">
                  <a:latin typeface="Bradley Hand ITC" pitchFamily="66" charset="0"/>
                </a:rPr>
                <a:t>“É um estado de caráter ou</a:t>
              </a:r>
            </a:p>
          </p:txBody>
        </p:sp>
        <p:sp>
          <p:nvSpPr>
            <p:cNvPr id="38" name="CaixaDeTexto 37"/>
            <p:cNvSpPr txBox="1"/>
            <p:nvPr/>
          </p:nvSpPr>
          <p:spPr>
            <a:xfrm rot="21066123">
              <a:off x="702985" y="2319503"/>
              <a:ext cx="2747943" cy="473206"/>
            </a:xfrm>
            <a:prstGeom prst="rect">
              <a:avLst/>
            </a:prstGeom>
            <a:noFill/>
          </p:spPr>
          <p:txBody>
            <a:bodyPr wrap="square" rtlCol="0">
              <a:spAutoFit/>
            </a:bodyPr>
            <a:lstStyle/>
            <a:p>
              <a:pPr algn="ctr">
                <a:lnSpc>
                  <a:spcPct val="150000"/>
                </a:lnSpc>
              </a:pPr>
              <a:r>
                <a:rPr lang="pt-BR" b="1" dirty="0">
                  <a:latin typeface="Bradley Hand ITC" pitchFamily="66" charset="0"/>
                </a:rPr>
                <a:t>um comportamento que</a:t>
              </a:r>
            </a:p>
          </p:txBody>
        </p:sp>
        <p:sp>
          <p:nvSpPr>
            <p:cNvPr id="39" name="CaixaDeTexto 38"/>
            <p:cNvSpPr txBox="1"/>
            <p:nvPr/>
          </p:nvSpPr>
          <p:spPr>
            <a:xfrm rot="21055980">
              <a:off x="847068" y="2679543"/>
              <a:ext cx="2747943" cy="473206"/>
            </a:xfrm>
            <a:prstGeom prst="rect">
              <a:avLst/>
            </a:prstGeom>
            <a:noFill/>
          </p:spPr>
          <p:txBody>
            <a:bodyPr wrap="square" rtlCol="0">
              <a:spAutoFit/>
            </a:bodyPr>
            <a:lstStyle/>
            <a:p>
              <a:pPr algn="ctr">
                <a:lnSpc>
                  <a:spcPct val="150000"/>
                </a:lnSpc>
              </a:pPr>
              <a:r>
                <a:rPr lang="pt-BR" b="1" dirty="0">
                  <a:latin typeface="Bradley Hand ITC" pitchFamily="66" charset="0"/>
                </a:rPr>
                <a:t>nos permite assumir as </a:t>
              </a:r>
            </a:p>
          </p:txBody>
        </p:sp>
        <p:sp>
          <p:nvSpPr>
            <p:cNvPr id="40" name="CaixaDeTexto 39"/>
            <p:cNvSpPr txBox="1"/>
            <p:nvPr/>
          </p:nvSpPr>
          <p:spPr>
            <a:xfrm rot="21066123">
              <a:off x="919008" y="3013830"/>
              <a:ext cx="2747943" cy="473206"/>
            </a:xfrm>
            <a:prstGeom prst="rect">
              <a:avLst/>
            </a:prstGeom>
            <a:noFill/>
          </p:spPr>
          <p:txBody>
            <a:bodyPr wrap="square" rtlCol="0">
              <a:spAutoFit/>
            </a:bodyPr>
            <a:lstStyle/>
            <a:p>
              <a:pPr algn="ctr">
                <a:lnSpc>
                  <a:spcPct val="150000"/>
                </a:lnSpc>
              </a:pPr>
              <a:r>
                <a:rPr lang="pt-BR" b="1" dirty="0">
                  <a:latin typeface="Bradley Hand ITC" pitchFamily="66" charset="0"/>
                </a:rPr>
                <a:t>consequências  dos</a:t>
              </a:r>
            </a:p>
          </p:txBody>
        </p:sp>
        <p:sp>
          <p:nvSpPr>
            <p:cNvPr id="41" name="CaixaDeTexto 40"/>
            <p:cNvSpPr txBox="1"/>
            <p:nvPr/>
          </p:nvSpPr>
          <p:spPr>
            <a:xfrm rot="21066123">
              <a:off x="991016" y="3471631"/>
              <a:ext cx="2747943" cy="473206"/>
            </a:xfrm>
            <a:prstGeom prst="rect">
              <a:avLst/>
            </a:prstGeom>
            <a:noFill/>
          </p:spPr>
          <p:txBody>
            <a:bodyPr wrap="square" rtlCol="0">
              <a:spAutoFit/>
            </a:bodyPr>
            <a:lstStyle/>
            <a:p>
              <a:pPr algn="ctr">
                <a:lnSpc>
                  <a:spcPct val="150000"/>
                </a:lnSpc>
              </a:pPr>
              <a:r>
                <a:rPr lang="pt-BR" b="1" dirty="0">
                  <a:latin typeface="Bradley Hand ITC" pitchFamily="66" charset="0"/>
                </a:rPr>
                <a:t>nossos atos.”</a:t>
              </a:r>
            </a:p>
          </p:txBody>
        </p:sp>
        <p:sp>
          <p:nvSpPr>
            <p:cNvPr id="42" name="CaixaDeTexto 41"/>
            <p:cNvSpPr txBox="1"/>
            <p:nvPr/>
          </p:nvSpPr>
          <p:spPr>
            <a:xfrm rot="21066123">
              <a:off x="1059207" y="3933897"/>
              <a:ext cx="2747943" cy="415498"/>
            </a:xfrm>
            <a:prstGeom prst="rect">
              <a:avLst/>
            </a:prstGeom>
            <a:noFill/>
          </p:spPr>
          <p:txBody>
            <a:bodyPr wrap="square" rtlCol="0">
              <a:spAutoFit/>
            </a:bodyPr>
            <a:lstStyle/>
            <a:p>
              <a:pPr algn="ctr">
                <a:lnSpc>
                  <a:spcPct val="150000"/>
                </a:lnSpc>
              </a:pPr>
              <a:r>
                <a:rPr lang="pt-BR" sz="1400" b="1" dirty="0">
                  <a:latin typeface="Bradley Hand ITC" pitchFamily="66" charset="0"/>
                </a:rPr>
                <a:t>[Paulo Vieira]</a:t>
              </a:r>
            </a:p>
          </p:txBody>
        </p:sp>
      </p:grpSp>
      <p:pic>
        <p:nvPicPr>
          <p:cNvPr id="49178" name="Picture 26" descr="AUTORRESPONSABILIDAD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632" b="97734" l="53100" r="94800">
                        <a14:foregroundMark x1="76400" y1="93201" x2="76400" y2="93201"/>
                        <a14:foregroundMark x1="76900" y1="85411" x2="76900" y2="85411"/>
                        <a14:foregroundMark x1="61500" y1="97875" x2="61500" y2="97875"/>
                        <a14:foregroundMark x1="53100" y1="68272" x2="53100" y2="68272"/>
                      </a14:backgroundRemoval>
                    </a14:imgEffect>
                  </a14:imgLayer>
                </a14:imgProps>
              </a:ext>
            </a:extLst>
          </a:blip>
          <a:srcRect l="48368"/>
          <a:stretch>
            <a:fillRect/>
          </a:stretch>
        </p:blipFill>
        <p:spPr bwMode="auto">
          <a:xfrm>
            <a:off x="4794440" y="470489"/>
            <a:ext cx="3413341" cy="466733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899592" y="843558"/>
            <a:ext cx="8424936" cy="461665"/>
          </a:xfrm>
          <a:prstGeom prst="rect">
            <a:avLst/>
          </a:prstGeom>
        </p:spPr>
        <p:txBody>
          <a:bodyPr wrap="square">
            <a:spAutoFit/>
          </a:bodyPr>
          <a:lstStyle/>
          <a:p>
            <a:r>
              <a:rPr lang="pt-BR" sz="2400" b="1" dirty="0">
                <a:solidFill>
                  <a:srgbClr val="954DE3"/>
                </a:solidFill>
              </a:rPr>
              <a:t>HABILIDADES DO PROFISSIONAL  MULTI</a:t>
            </a:r>
            <a:r>
              <a:rPr lang="pt-BR" sz="2400" b="1" dirty="0">
                <a:solidFill>
                  <a:schemeClr val="bg1"/>
                </a:solidFill>
              </a:rPr>
              <a:t>CARREIRA</a:t>
            </a:r>
          </a:p>
        </p:txBody>
      </p:sp>
      <p:pic>
        <p:nvPicPr>
          <p:cNvPr id="4" name="Picture 2" descr="Resultado de imagem para bne logo"/>
          <p:cNvPicPr>
            <a:picLocks noChangeAspect="1" noChangeArrowheads="1"/>
          </p:cNvPicPr>
          <p:nvPr/>
        </p:nvPicPr>
        <p:blipFill>
          <a:blip r:embed="rId2" cstate="print"/>
          <a:srcRect/>
          <a:stretch>
            <a:fillRect/>
          </a:stretch>
        </p:blipFill>
        <p:spPr bwMode="auto">
          <a:xfrm>
            <a:off x="179512" y="195486"/>
            <a:ext cx="864096" cy="452494"/>
          </a:xfrm>
          <a:prstGeom prst="rect">
            <a:avLst/>
          </a:prstGeom>
          <a:noFill/>
        </p:spPr>
      </p:pic>
      <p:sp>
        <p:nvSpPr>
          <p:cNvPr id="8" name="Retângulo 7"/>
          <p:cNvSpPr/>
          <p:nvPr/>
        </p:nvSpPr>
        <p:spPr>
          <a:xfrm>
            <a:off x="1259632" y="1275606"/>
            <a:ext cx="5832648" cy="3086871"/>
          </a:xfrm>
          <a:prstGeom prst="rect">
            <a:avLst/>
          </a:prstGeom>
        </p:spPr>
        <p:txBody>
          <a:bodyPr wrap="square">
            <a:spAutoFit/>
          </a:bodyPr>
          <a:lstStyle/>
          <a:p>
            <a:pPr>
              <a:lnSpc>
                <a:spcPct val="150000"/>
              </a:lnSpc>
            </a:pPr>
            <a:r>
              <a:rPr lang="pt-BR" sz="2200" dirty="0">
                <a:solidFill>
                  <a:schemeClr val="tx1">
                    <a:lumMod val="50000"/>
                    <a:lumOff val="50000"/>
                  </a:schemeClr>
                </a:solidFill>
              </a:rPr>
              <a:t>Resiliência </a:t>
            </a:r>
          </a:p>
          <a:p>
            <a:pPr>
              <a:lnSpc>
                <a:spcPct val="150000"/>
              </a:lnSpc>
            </a:pPr>
            <a:r>
              <a:rPr lang="pt-BR" sz="2200" dirty="0">
                <a:solidFill>
                  <a:schemeClr val="tx1">
                    <a:lumMod val="50000"/>
                    <a:lumOff val="50000"/>
                  </a:schemeClr>
                </a:solidFill>
              </a:rPr>
              <a:t>Criatividade</a:t>
            </a:r>
          </a:p>
          <a:p>
            <a:pPr>
              <a:lnSpc>
                <a:spcPct val="150000"/>
              </a:lnSpc>
            </a:pPr>
            <a:r>
              <a:rPr lang="pt-BR" sz="2200" dirty="0">
                <a:solidFill>
                  <a:schemeClr val="tx1">
                    <a:lumMod val="50000"/>
                    <a:lumOff val="50000"/>
                  </a:schemeClr>
                </a:solidFill>
              </a:rPr>
              <a:t>Inteligência Emocional</a:t>
            </a:r>
          </a:p>
          <a:p>
            <a:pPr>
              <a:lnSpc>
                <a:spcPct val="150000"/>
              </a:lnSpc>
            </a:pPr>
            <a:r>
              <a:rPr lang="pt-BR" sz="2200" dirty="0">
                <a:solidFill>
                  <a:schemeClr val="tx1">
                    <a:lumMod val="50000"/>
                    <a:lumOff val="50000"/>
                  </a:schemeClr>
                </a:solidFill>
              </a:rPr>
              <a:t>Empreendedorismo</a:t>
            </a:r>
          </a:p>
          <a:p>
            <a:pPr>
              <a:lnSpc>
                <a:spcPct val="150000"/>
              </a:lnSpc>
            </a:pPr>
            <a:r>
              <a:rPr lang="pt-BR" sz="2200" dirty="0">
                <a:solidFill>
                  <a:schemeClr val="tx1">
                    <a:lumMod val="50000"/>
                    <a:lumOff val="50000"/>
                  </a:schemeClr>
                </a:solidFill>
              </a:rPr>
              <a:t>Planejamento e Organização</a:t>
            </a:r>
          </a:p>
          <a:p>
            <a:pPr>
              <a:lnSpc>
                <a:spcPct val="150000"/>
              </a:lnSpc>
            </a:pPr>
            <a:r>
              <a:rPr lang="pt-BR" sz="2200" dirty="0" err="1">
                <a:solidFill>
                  <a:schemeClr val="tx1">
                    <a:lumMod val="50000"/>
                    <a:lumOff val="50000"/>
                  </a:schemeClr>
                </a:solidFill>
              </a:rPr>
              <a:t>Etc</a:t>
            </a:r>
            <a:endParaRPr lang="pt-BR" sz="2200" dirty="0">
              <a:solidFill>
                <a:schemeClr val="tx1">
                  <a:lumMod val="50000"/>
                  <a:lumOff val="50000"/>
                </a:schemeClr>
              </a:solidFill>
            </a:endParaRPr>
          </a:p>
        </p:txBody>
      </p:sp>
      <p:pic>
        <p:nvPicPr>
          <p:cNvPr id="9" name="Imagem 8" descr="B2.png"/>
          <p:cNvPicPr>
            <a:picLocks noChangeAspect="1"/>
          </p:cNvPicPr>
          <p:nvPr/>
        </p:nvPicPr>
        <p:blipFill>
          <a:blip r:embed="rId3" cstate="print"/>
          <a:srcRect l="74412" b="17347"/>
          <a:stretch>
            <a:fillRect/>
          </a:stretch>
        </p:blipFill>
        <p:spPr>
          <a:xfrm>
            <a:off x="957542" y="1419622"/>
            <a:ext cx="316148" cy="360000"/>
          </a:xfrm>
          <a:prstGeom prst="rect">
            <a:avLst/>
          </a:prstGeom>
        </p:spPr>
      </p:pic>
      <p:pic>
        <p:nvPicPr>
          <p:cNvPr id="12" name="Imagem 11" descr="B2.png"/>
          <p:cNvPicPr>
            <a:picLocks noChangeAspect="1"/>
          </p:cNvPicPr>
          <p:nvPr/>
        </p:nvPicPr>
        <p:blipFill>
          <a:blip r:embed="rId3" cstate="print"/>
          <a:srcRect l="74412" b="17347"/>
          <a:stretch>
            <a:fillRect/>
          </a:stretch>
        </p:blipFill>
        <p:spPr>
          <a:xfrm>
            <a:off x="957542" y="1923678"/>
            <a:ext cx="316148" cy="360000"/>
          </a:xfrm>
          <a:prstGeom prst="rect">
            <a:avLst/>
          </a:prstGeom>
        </p:spPr>
      </p:pic>
      <p:pic>
        <p:nvPicPr>
          <p:cNvPr id="11" name="Imagem 10" descr="B2.png"/>
          <p:cNvPicPr>
            <a:picLocks noChangeAspect="1"/>
          </p:cNvPicPr>
          <p:nvPr/>
        </p:nvPicPr>
        <p:blipFill>
          <a:blip r:embed="rId3" cstate="print"/>
          <a:srcRect l="74412" b="17347"/>
          <a:stretch>
            <a:fillRect/>
          </a:stretch>
        </p:blipFill>
        <p:spPr>
          <a:xfrm>
            <a:off x="971600" y="2427734"/>
            <a:ext cx="316148" cy="360000"/>
          </a:xfrm>
          <a:prstGeom prst="rect">
            <a:avLst/>
          </a:prstGeom>
        </p:spPr>
      </p:pic>
      <p:pic>
        <p:nvPicPr>
          <p:cNvPr id="13" name="Imagem 12" descr="B2.png"/>
          <p:cNvPicPr>
            <a:picLocks noChangeAspect="1"/>
          </p:cNvPicPr>
          <p:nvPr/>
        </p:nvPicPr>
        <p:blipFill>
          <a:blip r:embed="rId3" cstate="print"/>
          <a:srcRect l="74412" b="17347"/>
          <a:stretch>
            <a:fillRect/>
          </a:stretch>
        </p:blipFill>
        <p:spPr>
          <a:xfrm>
            <a:off x="971600" y="2931790"/>
            <a:ext cx="316148" cy="360000"/>
          </a:xfrm>
          <a:prstGeom prst="rect">
            <a:avLst/>
          </a:prstGeom>
        </p:spPr>
      </p:pic>
      <p:pic>
        <p:nvPicPr>
          <p:cNvPr id="14" name="Imagem 13" descr="B2.png"/>
          <p:cNvPicPr>
            <a:picLocks noChangeAspect="1"/>
          </p:cNvPicPr>
          <p:nvPr/>
        </p:nvPicPr>
        <p:blipFill>
          <a:blip r:embed="rId3" cstate="print"/>
          <a:srcRect l="74412" b="17347"/>
          <a:stretch>
            <a:fillRect/>
          </a:stretch>
        </p:blipFill>
        <p:spPr>
          <a:xfrm>
            <a:off x="971600" y="3435886"/>
            <a:ext cx="316148" cy="360000"/>
          </a:xfrm>
          <a:prstGeom prst="rect">
            <a:avLst/>
          </a:prstGeom>
        </p:spPr>
      </p:pic>
      <p:pic>
        <p:nvPicPr>
          <p:cNvPr id="15" name="Imagem 14" descr="B2.png">
            <a:extLst>
              <a:ext uri="{FF2B5EF4-FFF2-40B4-BE49-F238E27FC236}">
                <a16:creationId xmlns:a16="http://schemas.microsoft.com/office/drawing/2014/main" id="{BE01AEA5-DD5D-429F-B8A0-C94C7770030C}"/>
              </a:ext>
            </a:extLst>
          </p:cNvPr>
          <p:cNvPicPr>
            <a:picLocks noChangeAspect="1"/>
          </p:cNvPicPr>
          <p:nvPr/>
        </p:nvPicPr>
        <p:blipFill>
          <a:blip r:embed="rId3" cstate="print"/>
          <a:srcRect l="74412" b="17347"/>
          <a:stretch>
            <a:fillRect/>
          </a:stretch>
        </p:blipFill>
        <p:spPr>
          <a:xfrm>
            <a:off x="957542" y="3939982"/>
            <a:ext cx="316148" cy="360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m para bne logo"/>
          <p:cNvPicPr>
            <a:picLocks noChangeAspect="1" noChangeArrowheads="1"/>
          </p:cNvPicPr>
          <p:nvPr/>
        </p:nvPicPr>
        <p:blipFill>
          <a:blip r:embed="rId2" cstate="print"/>
          <a:srcRect/>
          <a:stretch>
            <a:fillRect/>
          </a:stretch>
        </p:blipFill>
        <p:spPr bwMode="auto">
          <a:xfrm>
            <a:off x="179512" y="195486"/>
            <a:ext cx="864096" cy="452494"/>
          </a:xfrm>
          <a:prstGeom prst="rect">
            <a:avLst/>
          </a:prstGeom>
          <a:noFill/>
        </p:spPr>
      </p:pic>
      <p:pic>
        <p:nvPicPr>
          <p:cNvPr id="7" name="Imagem 6" descr="Recipiente de vidro com bebida&#10;&#10;Descrição gerada automaticamente com confiança média">
            <a:extLst>
              <a:ext uri="{FF2B5EF4-FFF2-40B4-BE49-F238E27FC236}">
                <a16:creationId xmlns:a16="http://schemas.microsoft.com/office/drawing/2014/main" id="{275A118A-044D-4BDF-BDBF-566DBB9B3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3749"/>
            <a:ext cx="5143500" cy="5143500"/>
          </a:xfrm>
          <a:prstGeom prst="rect">
            <a:avLst/>
          </a:prstGeom>
        </p:spPr>
      </p:pic>
    </p:spTree>
    <p:extLst>
      <p:ext uri="{BB962C8B-B14F-4D97-AF65-F5344CB8AC3E}">
        <p14:creationId xmlns:p14="http://schemas.microsoft.com/office/powerpoint/2010/main" val="2485306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m para bne logo"/>
          <p:cNvPicPr>
            <a:picLocks noChangeAspect="1" noChangeArrowheads="1"/>
          </p:cNvPicPr>
          <p:nvPr/>
        </p:nvPicPr>
        <p:blipFill>
          <a:blip r:embed="rId3" cstate="print"/>
          <a:srcRect/>
          <a:stretch>
            <a:fillRect/>
          </a:stretch>
        </p:blipFill>
        <p:spPr bwMode="auto">
          <a:xfrm>
            <a:off x="179512" y="195486"/>
            <a:ext cx="864096" cy="452494"/>
          </a:xfrm>
          <a:prstGeom prst="rect">
            <a:avLst/>
          </a:prstGeom>
          <a:noFill/>
        </p:spPr>
      </p:pic>
      <p:sp>
        <p:nvSpPr>
          <p:cNvPr id="5" name="Retângulo de cantos arredondados 12">
            <a:extLst>
              <a:ext uri="{FF2B5EF4-FFF2-40B4-BE49-F238E27FC236}">
                <a16:creationId xmlns:a16="http://schemas.microsoft.com/office/drawing/2014/main" id="{6FE2C713-B9D5-4530-86AF-A668CBD55FE5}"/>
              </a:ext>
            </a:extLst>
          </p:cNvPr>
          <p:cNvSpPr/>
          <p:nvPr/>
        </p:nvSpPr>
        <p:spPr>
          <a:xfrm rot="5400000">
            <a:off x="2553565" y="2463738"/>
            <a:ext cx="5976664" cy="216024"/>
          </a:xfrm>
          <a:prstGeom prst="roundRect">
            <a:avLst/>
          </a:prstGeom>
          <a:solidFill>
            <a:srgbClr val="3A3867"/>
          </a:solidFill>
          <a:ln>
            <a:solidFill>
              <a:srgbClr val="3A3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a:extLst>
              <a:ext uri="{FF2B5EF4-FFF2-40B4-BE49-F238E27FC236}">
                <a16:creationId xmlns:a16="http://schemas.microsoft.com/office/drawing/2014/main" id="{AB614656-7765-4B8B-BEC6-F2D7BE391051}"/>
              </a:ext>
            </a:extLst>
          </p:cNvPr>
          <p:cNvSpPr txBox="1"/>
          <p:nvPr/>
        </p:nvSpPr>
        <p:spPr>
          <a:xfrm>
            <a:off x="2627784" y="943129"/>
            <a:ext cx="1725982" cy="369332"/>
          </a:xfrm>
          <a:prstGeom prst="rect">
            <a:avLst/>
          </a:prstGeom>
          <a:noFill/>
        </p:spPr>
        <p:txBody>
          <a:bodyPr wrap="square" rtlCol="0">
            <a:spAutoFit/>
          </a:bodyPr>
          <a:lstStyle/>
          <a:p>
            <a:pPr algn="ctr"/>
            <a:r>
              <a:rPr lang="pt-BR" b="1" dirty="0">
                <a:solidFill>
                  <a:srgbClr val="ECECEC"/>
                </a:solidFill>
                <a:cs typeface="Aharoni" pitchFamily="2" charset="-79"/>
              </a:rPr>
              <a:t>VANTAGENS</a:t>
            </a:r>
          </a:p>
        </p:txBody>
      </p:sp>
      <p:sp>
        <p:nvSpPr>
          <p:cNvPr id="7" name="CaixaDeTexto 6">
            <a:extLst>
              <a:ext uri="{FF2B5EF4-FFF2-40B4-BE49-F238E27FC236}">
                <a16:creationId xmlns:a16="http://schemas.microsoft.com/office/drawing/2014/main" id="{745E4DCD-0CC8-462B-B0CD-DDBE33FB6DA1}"/>
              </a:ext>
            </a:extLst>
          </p:cNvPr>
          <p:cNvSpPr txBox="1"/>
          <p:nvPr/>
        </p:nvSpPr>
        <p:spPr>
          <a:xfrm>
            <a:off x="6268101" y="939960"/>
            <a:ext cx="2153607" cy="369332"/>
          </a:xfrm>
          <a:prstGeom prst="rect">
            <a:avLst/>
          </a:prstGeom>
          <a:noFill/>
        </p:spPr>
        <p:txBody>
          <a:bodyPr wrap="square" rtlCol="0">
            <a:spAutoFit/>
          </a:bodyPr>
          <a:lstStyle/>
          <a:p>
            <a:pPr algn="ctr"/>
            <a:r>
              <a:rPr lang="pt-BR" b="1" dirty="0">
                <a:solidFill>
                  <a:srgbClr val="ECECEC"/>
                </a:solidFill>
                <a:cs typeface="Aharoni" pitchFamily="2" charset="-79"/>
              </a:rPr>
              <a:t>DESVANTAGENS</a:t>
            </a:r>
          </a:p>
        </p:txBody>
      </p:sp>
      <p:sp>
        <p:nvSpPr>
          <p:cNvPr id="8" name="CaixaDeTexto 7">
            <a:extLst>
              <a:ext uri="{FF2B5EF4-FFF2-40B4-BE49-F238E27FC236}">
                <a16:creationId xmlns:a16="http://schemas.microsoft.com/office/drawing/2014/main" id="{46C0C32D-A6F2-4E4C-B755-D7041B02A72E}"/>
              </a:ext>
            </a:extLst>
          </p:cNvPr>
          <p:cNvSpPr txBox="1"/>
          <p:nvPr/>
        </p:nvSpPr>
        <p:spPr>
          <a:xfrm>
            <a:off x="1835695" y="1419622"/>
            <a:ext cx="3598189" cy="2308324"/>
          </a:xfrm>
          <a:prstGeom prst="rect">
            <a:avLst/>
          </a:prstGeom>
          <a:noFill/>
        </p:spPr>
        <p:txBody>
          <a:bodyPr wrap="square" rtlCol="0">
            <a:spAutoFit/>
          </a:bodyPr>
          <a:lstStyle/>
          <a:p>
            <a:pPr algn="ctr"/>
            <a:r>
              <a:rPr lang="pt-BR" sz="1600" dirty="0">
                <a:solidFill>
                  <a:srgbClr val="3A3867"/>
                </a:solidFill>
                <a:cs typeface="Aharoni" pitchFamily="2" charset="-79"/>
              </a:rPr>
              <a:t>Diversificação  das fontes de renda</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Controle sob sua carreira</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Satisfação profissional</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Desenvolver diversas habilidades</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Reconhecimento</a:t>
            </a:r>
          </a:p>
        </p:txBody>
      </p:sp>
      <p:sp>
        <p:nvSpPr>
          <p:cNvPr id="11" name="CaixaDeTexto 10">
            <a:extLst>
              <a:ext uri="{FF2B5EF4-FFF2-40B4-BE49-F238E27FC236}">
                <a16:creationId xmlns:a16="http://schemas.microsoft.com/office/drawing/2014/main" id="{98B4F2C6-E144-4FE8-B553-87F56763E159}"/>
              </a:ext>
            </a:extLst>
          </p:cNvPr>
          <p:cNvSpPr txBox="1"/>
          <p:nvPr/>
        </p:nvSpPr>
        <p:spPr>
          <a:xfrm>
            <a:off x="5649909" y="1419622"/>
            <a:ext cx="3494091" cy="1815882"/>
          </a:xfrm>
          <a:prstGeom prst="rect">
            <a:avLst/>
          </a:prstGeom>
          <a:noFill/>
        </p:spPr>
        <p:txBody>
          <a:bodyPr wrap="square" rtlCol="0">
            <a:spAutoFit/>
          </a:bodyPr>
          <a:lstStyle/>
          <a:p>
            <a:pPr algn="ctr"/>
            <a:r>
              <a:rPr lang="pt-BR" sz="1600" dirty="0">
                <a:solidFill>
                  <a:srgbClr val="3A3867"/>
                </a:solidFill>
                <a:cs typeface="Aharoni" pitchFamily="2" charset="-79"/>
              </a:rPr>
              <a:t>Conflitos de interesses</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Risco  de perder foco</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Sobrecarga</a:t>
            </a:r>
          </a:p>
          <a:p>
            <a:pPr algn="ctr"/>
            <a:endParaRPr lang="pt-BR" sz="1600" dirty="0">
              <a:solidFill>
                <a:srgbClr val="3A3867"/>
              </a:solidFill>
              <a:cs typeface="Aharoni" pitchFamily="2" charset="-79"/>
            </a:endParaRPr>
          </a:p>
          <a:p>
            <a:pPr algn="ctr"/>
            <a:r>
              <a:rPr lang="pt-BR" sz="1600" dirty="0">
                <a:solidFill>
                  <a:srgbClr val="3A3867"/>
                </a:solidFill>
                <a:cs typeface="Aharoni" pitchFamily="2" charset="-79"/>
              </a:rPr>
              <a:t>Preconceito</a:t>
            </a:r>
          </a:p>
        </p:txBody>
      </p:sp>
    </p:spTree>
    <p:extLst>
      <p:ext uri="{BB962C8B-B14F-4D97-AF65-F5344CB8AC3E}">
        <p14:creationId xmlns:p14="http://schemas.microsoft.com/office/powerpoint/2010/main" val="984096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m para bne logo"/>
          <p:cNvPicPr>
            <a:picLocks noChangeAspect="1" noChangeArrowheads="1"/>
          </p:cNvPicPr>
          <p:nvPr/>
        </p:nvPicPr>
        <p:blipFill>
          <a:blip r:embed="rId3" cstate="print"/>
          <a:srcRect/>
          <a:stretch>
            <a:fillRect/>
          </a:stretch>
        </p:blipFill>
        <p:spPr bwMode="auto">
          <a:xfrm>
            <a:off x="179512" y="195486"/>
            <a:ext cx="864096" cy="452494"/>
          </a:xfrm>
          <a:prstGeom prst="rect">
            <a:avLst/>
          </a:prstGeom>
          <a:noFill/>
        </p:spPr>
      </p:pic>
      <p:sp>
        <p:nvSpPr>
          <p:cNvPr id="4" name="Retângulo 3"/>
          <p:cNvSpPr/>
          <p:nvPr/>
        </p:nvSpPr>
        <p:spPr>
          <a:xfrm>
            <a:off x="2627784" y="1486997"/>
            <a:ext cx="6174432" cy="2485552"/>
          </a:xfrm>
          <a:prstGeom prst="rect">
            <a:avLst/>
          </a:prstGeom>
        </p:spPr>
        <p:txBody>
          <a:bodyPr wrap="square">
            <a:spAutoFit/>
          </a:bodyPr>
          <a:lstStyle/>
          <a:p>
            <a:pPr algn="r">
              <a:lnSpc>
                <a:spcPct val="200000"/>
              </a:lnSpc>
            </a:pPr>
            <a:r>
              <a:rPr lang="pt-BR" sz="1600" dirty="0">
                <a:solidFill>
                  <a:schemeClr val="bg1"/>
                </a:solidFill>
              </a:rPr>
              <a:t>Conheça seus talentos</a:t>
            </a:r>
          </a:p>
          <a:p>
            <a:pPr algn="r">
              <a:lnSpc>
                <a:spcPct val="200000"/>
              </a:lnSpc>
            </a:pPr>
            <a:r>
              <a:rPr lang="pt-BR" sz="1600" dirty="0">
                <a:solidFill>
                  <a:schemeClr val="bg1"/>
                </a:solidFill>
              </a:rPr>
              <a:t>Aproprie-se daquilo que você é bom</a:t>
            </a:r>
          </a:p>
          <a:p>
            <a:pPr algn="r">
              <a:lnSpc>
                <a:spcPct val="200000"/>
              </a:lnSpc>
            </a:pPr>
            <a:r>
              <a:rPr lang="pt-BR" sz="1600" dirty="0">
                <a:solidFill>
                  <a:schemeClr val="bg1"/>
                </a:solidFill>
              </a:rPr>
              <a:t>Identifique oportunidades de desenvolver e aprimorar seus talentos</a:t>
            </a:r>
          </a:p>
          <a:p>
            <a:pPr algn="r">
              <a:lnSpc>
                <a:spcPct val="200000"/>
              </a:lnSpc>
            </a:pPr>
            <a:r>
              <a:rPr lang="pt-BR" sz="1600" dirty="0">
                <a:solidFill>
                  <a:schemeClr val="bg1"/>
                </a:solidFill>
              </a:rPr>
              <a:t>A responsabilidade da sua carreira é apenas SUA</a:t>
            </a:r>
          </a:p>
          <a:p>
            <a:pPr algn="r">
              <a:lnSpc>
                <a:spcPct val="200000"/>
              </a:lnSpc>
            </a:pPr>
            <a:r>
              <a:rPr lang="pt-BR" sz="1600" dirty="0">
                <a:solidFill>
                  <a:schemeClr val="bg1"/>
                </a:solidFill>
              </a:rPr>
              <a:t>Sorte é quando a oportunidade aparece e você está preparado</a:t>
            </a:r>
          </a:p>
        </p:txBody>
      </p:sp>
      <p:sp>
        <p:nvSpPr>
          <p:cNvPr id="10" name="Retângulo 9">
            <a:extLst>
              <a:ext uri="{FF2B5EF4-FFF2-40B4-BE49-F238E27FC236}">
                <a16:creationId xmlns:a16="http://schemas.microsoft.com/office/drawing/2014/main" id="{241FD733-EFF4-481C-BD16-A3BF9E790C70}"/>
              </a:ext>
            </a:extLst>
          </p:cNvPr>
          <p:cNvSpPr/>
          <p:nvPr/>
        </p:nvSpPr>
        <p:spPr>
          <a:xfrm>
            <a:off x="0" y="771550"/>
            <a:ext cx="6120680" cy="1107996"/>
          </a:xfrm>
          <a:prstGeom prst="rect">
            <a:avLst/>
          </a:prstGeom>
        </p:spPr>
        <p:txBody>
          <a:bodyPr wrap="square">
            <a:spAutoFit/>
          </a:bodyPr>
          <a:lstStyle/>
          <a:p>
            <a:r>
              <a:rPr lang="pt-BR" sz="6600" b="1" dirty="0">
                <a:solidFill>
                  <a:srgbClr val="954DE3"/>
                </a:solidFill>
              </a:rPr>
              <a:t>MAS</a:t>
            </a:r>
            <a:r>
              <a:rPr lang="pt-BR" sz="6600" b="1" dirty="0">
                <a:solidFill>
                  <a:srgbClr val="ECECEC"/>
                </a:solidFill>
              </a:rPr>
              <a:t> COMO?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AB169265F5570449793BBD2A59419F9" ma:contentTypeVersion="13" ma:contentTypeDescription="Crie um novo documento." ma:contentTypeScope="" ma:versionID="62dba069c466748f585185bd0789bcc1">
  <xsd:schema xmlns:xsd="http://www.w3.org/2001/XMLSchema" xmlns:xs="http://www.w3.org/2001/XMLSchema" xmlns:p="http://schemas.microsoft.com/office/2006/metadata/properties" xmlns:ns2="a35c3375-76ed-425e-98c2-d00368861632" xmlns:ns3="20c7c8de-dbb5-4f06-b80f-0c71893fa4f6" targetNamespace="http://schemas.microsoft.com/office/2006/metadata/properties" ma:root="true" ma:fieldsID="f797c9bb4521c98682bcad85a2d98db3" ns2:_="" ns3:_="">
    <xsd:import namespace="a35c3375-76ed-425e-98c2-d00368861632"/>
    <xsd:import namespace="20c7c8de-dbb5-4f06-b80f-0c71893fa4f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5c3375-76ed-425e-98c2-d00368861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0c7c8de-dbb5-4f06-b80f-0c71893fa4f6" elementFormDefault="qualified">
    <xsd:import namespace="http://schemas.microsoft.com/office/2006/documentManagement/types"/>
    <xsd:import namespace="http://schemas.microsoft.com/office/infopath/2007/PartnerControls"/>
    <xsd:element name="SharedWithUsers" ma:index="1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21BF708-DED1-4108-8EB1-02C1F832E959}"/>
</file>

<file path=customXml/itemProps2.xml><?xml version="1.0" encoding="utf-8"?>
<ds:datastoreItem xmlns:ds="http://schemas.openxmlformats.org/officeDocument/2006/customXml" ds:itemID="{66CEA616-2AC4-4A19-B91A-417A3A78958D}"/>
</file>

<file path=customXml/itemProps3.xml><?xml version="1.0" encoding="utf-8"?>
<ds:datastoreItem xmlns:ds="http://schemas.openxmlformats.org/officeDocument/2006/customXml" ds:itemID="{BAF73FFC-7167-401D-929D-629B82BEAA1C}"/>
</file>

<file path=docProps/app.xml><?xml version="1.0" encoding="utf-8"?>
<Properties xmlns="http://schemas.openxmlformats.org/officeDocument/2006/extended-properties" xmlns:vt="http://schemas.openxmlformats.org/officeDocument/2006/docPropsVTypes">
  <TotalTime>732</TotalTime>
  <Words>660</Words>
  <Application>Microsoft Office PowerPoint</Application>
  <PresentationFormat>Apresentação na tela (16:9)</PresentationFormat>
  <Paragraphs>92</Paragraphs>
  <Slides>18</Slides>
  <Notes>5</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18</vt:i4>
      </vt:variant>
    </vt:vector>
  </HeadingPairs>
  <TitlesOfParts>
    <vt:vector size="23" baseType="lpstr">
      <vt:lpstr>Aharoni</vt:lpstr>
      <vt:lpstr>Arial</vt:lpstr>
      <vt:lpstr>Bradley Hand ITC</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Lílian Rodrigues</dc:creator>
  <cp:lastModifiedBy>Lilian Aparecida Rodrigues</cp:lastModifiedBy>
  <cp:revision>34</cp:revision>
  <dcterms:created xsi:type="dcterms:W3CDTF">2021-02-09T21:33:01Z</dcterms:created>
  <dcterms:modified xsi:type="dcterms:W3CDTF">2021-07-08T21:27:38Z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0x0101003AB169265F5570449793BBD2A59419F9</vt:lpwstr>
  </property>
</Properties>
</file>